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8"/>
  </p:notesMasterIdLst>
  <p:handoutMasterIdLst>
    <p:handoutMasterId r:id="rId39"/>
  </p:handoutMasterIdLst>
  <p:sldIdLst>
    <p:sldId id="257" r:id="rId2"/>
    <p:sldId id="258" r:id="rId3"/>
    <p:sldId id="259" r:id="rId4"/>
    <p:sldId id="261" r:id="rId5"/>
    <p:sldId id="262" r:id="rId6"/>
    <p:sldId id="294" r:id="rId7"/>
    <p:sldId id="291" r:id="rId8"/>
    <p:sldId id="264" r:id="rId9"/>
    <p:sldId id="265" r:id="rId10"/>
    <p:sldId id="290" r:id="rId11"/>
    <p:sldId id="269" r:id="rId12"/>
    <p:sldId id="270" r:id="rId13"/>
    <p:sldId id="271" r:id="rId14"/>
    <p:sldId id="266" r:id="rId15"/>
    <p:sldId id="267" r:id="rId16"/>
    <p:sldId id="268" r:id="rId17"/>
    <p:sldId id="272" r:id="rId18"/>
    <p:sldId id="273" r:id="rId19"/>
    <p:sldId id="274" r:id="rId20"/>
    <p:sldId id="275" r:id="rId21"/>
    <p:sldId id="260"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21" autoAdjust="0"/>
  </p:normalViewPr>
  <p:slideViewPr>
    <p:cSldViewPr snapToGrid="0" snapToObjects="1">
      <p:cViewPr varScale="1">
        <p:scale>
          <a:sx n="64" d="100"/>
          <a:sy n="64" d="100"/>
        </p:scale>
        <p:origin x="66" y="73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D4A782-725C-4C47-A26A-71EA30AD7787}" type="datetimeFigureOut">
              <a:rPr lang="en-US" smtClean="0"/>
              <a:pPr/>
              <a:t>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E0887C-50F1-2142-B7BC-6B4BC2003988}" type="slidenum">
              <a:rPr lang="en-US" smtClean="0"/>
              <a:pPr/>
              <a:t>‹#›</a:t>
            </a:fld>
            <a:endParaRPr lang="en-US"/>
          </a:p>
        </p:txBody>
      </p:sp>
    </p:spTree>
    <p:extLst>
      <p:ext uri="{BB962C8B-B14F-4D97-AF65-F5344CB8AC3E}">
        <p14:creationId xmlns:p14="http://schemas.microsoft.com/office/powerpoint/2010/main" val="40746809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0FE2C-316A-9446-B5A9-0EF8351582DF}" type="datetimeFigureOut">
              <a:rPr lang="en-US" smtClean="0"/>
              <a:pPr/>
              <a:t>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128392-9CD9-0444-A93F-0813C1F91CB5}" type="slidenum">
              <a:rPr lang="en-US" smtClean="0"/>
              <a:pPr/>
              <a:t>‹#›</a:t>
            </a:fld>
            <a:endParaRPr lang="en-US"/>
          </a:p>
        </p:txBody>
      </p:sp>
    </p:spTree>
    <p:extLst>
      <p:ext uri="{BB962C8B-B14F-4D97-AF65-F5344CB8AC3E}">
        <p14:creationId xmlns:p14="http://schemas.microsoft.com/office/powerpoint/2010/main" val="658595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a car safely requires that the driver makes timely inputs to steering, braking, and acceleration. If these actions are done smoothly and timely then the car will stay in balance.  If they are done quickly or randomly then the car will get out of balance and the ride will be uncomfortable at a minimum or cause a crash at the worst. The module is about keeping the car in balance and understanding what and how the driver does that.</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a:t>
            </a:fld>
            <a:endParaRPr lang="en-US"/>
          </a:p>
        </p:txBody>
      </p:sp>
    </p:spTree>
    <p:extLst>
      <p:ext uri="{BB962C8B-B14F-4D97-AF65-F5344CB8AC3E}">
        <p14:creationId xmlns:p14="http://schemas.microsoft.com/office/powerpoint/2010/main" val="83493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a:t>
            </a:r>
            <a:r>
              <a:rPr lang="en-US" baseline="0" dirty="0" smtClean="0"/>
              <a:t> of gear shift levers.  </a:t>
            </a:r>
          </a:p>
          <a:p>
            <a:r>
              <a:rPr lang="en-US" baseline="0" dirty="0" smtClean="0"/>
              <a:t>It is important to know about the different types of levers because cars are changing with each new model year.</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11</a:t>
            </a:fld>
            <a:endParaRPr lang="en-US"/>
          </a:p>
        </p:txBody>
      </p:sp>
    </p:spTree>
    <p:extLst>
      <p:ext uri="{BB962C8B-B14F-4D97-AF65-F5344CB8AC3E}">
        <p14:creationId xmlns:p14="http://schemas.microsoft.com/office/powerpoint/2010/main" val="177516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Pivot foot from brake</a:t>
            </a:r>
            <a:r>
              <a:rPr lang="en-US" baseline="0" dirty="0" smtClean="0"/>
              <a:t> to accelerator while keeping the heel on the floor.</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12</a:t>
            </a:fld>
            <a:endParaRPr lang="en-US"/>
          </a:p>
        </p:txBody>
      </p:sp>
    </p:spTree>
    <p:extLst>
      <p:ext uri="{BB962C8B-B14F-4D97-AF65-F5344CB8AC3E}">
        <p14:creationId xmlns:p14="http://schemas.microsoft.com/office/powerpoint/2010/main" val="278999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t>
            </a:r>
            <a:r>
              <a:rPr lang="en-US" baseline="0" dirty="0" smtClean="0"/>
              <a:t> the accelerator—foot off the brake and over the accelerator.  The idle speed is set to cause the car to move at about 3-5 miles per hour at idle speed.  </a:t>
            </a:r>
          </a:p>
          <a:p>
            <a:endParaRPr lang="en-US" baseline="0" dirty="0" smtClean="0"/>
          </a:p>
          <a:p>
            <a:r>
              <a:rPr lang="en-US" baseline="0" dirty="0" smtClean="0"/>
              <a:t>Light Acceleration—slightly depressing the accelerator to increase speed.  (students have a tendency to push too firmly thus causing the car to jerk ahead). This needs practice in the classroom.</a:t>
            </a:r>
          </a:p>
          <a:p>
            <a:endParaRPr lang="en-US" baseline="0" dirty="0" smtClean="0"/>
          </a:p>
          <a:p>
            <a:r>
              <a:rPr lang="en-US" baseline="0" dirty="0" smtClean="0"/>
              <a:t>Progressive acceleration—smoothly increasing the pressure on the pedal to progressively increase the car’s speed.  Used to get into traffic or accelerate when a traffic light turns green.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13</a:t>
            </a:fld>
            <a:endParaRPr lang="en-US"/>
          </a:p>
        </p:txBody>
      </p:sp>
    </p:spTree>
    <p:extLst>
      <p:ext uri="{BB962C8B-B14F-4D97-AF65-F5344CB8AC3E}">
        <p14:creationId xmlns:p14="http://schemas.microsoft.com/office/powerpoint/2010/main" val="412723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 the foot</a:t>
            </a:r>
            <a:r>
              <a:rPr lang="en-US" baseline="0" dirty="0" smtClean="0"/>
              <a:t> in front of the brake with the heel on the floor and the ball of the foot in contact with the brake pedal.</a:t>
            </a:r>
          </a:p>
          <a:p>
            <a:endParaRPr lang="en-US" baseline="0" dirty="0" smtClean="0"/>
          </a:p>
          <a:p>
            <a:r>
              <a:rPr lang="en-US" baseline="0" dirty="0" smtClean="0"/>
              <a:t>To move to the accelerator pivot the foot from the brake to the gas with the heel still on the floor.</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14</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Cover—move the foot</a:t>
            </a:r>
            <a:r>
              <a:rPr lang="en-US" baseline="0" dirty="0" smtClean="0"/>
              <a:t> from the accelerator and place it over and just above the pedal.</a:t>
            </a:r>
          </a:p>
          <a:p>
            <a:pPr marL="171450" indent="-171450">
              <a:buFont typeface="Arial" panose="020B0604020202020204" pitchFamily="34" charset="0"/>
              <a:buChar char="•"/>
            </a:pPr>
            <a:r>
              <a:rPr lang="en-US" baseline="0" dirty="0" smtClean="0"/>
              <a:t>Controlled—Depress the brake pedal with heel still on the floor and pushing down the pedal with the ball of the foot.  Car should slow.</a:t>
            </a:r>
          </a:p>
          <a:p>
            <a:pPr marL="171450" indent="-171450">
              <a:buFont typeface="Arial" panose="020B0604020202020204" pitchFamily="34" charset="0"/>
              <a:buChar char="•"/>
            </a:pPr>
            <a:r>
              <a:rPr lang="en-US" baseline="0" dirty="0" smtClean="0"/>
              <a:t>Trail—In between controlled braking and cover the brake, it is the braking used while going downhill, the last seconds before a stop, and going through a curve that requires the driver to depress the brake pedal slightly.</a:t>
            </a:r>
          </a:p>
          <a:p>
            <a:pPr marL="171450" indent="-171450">
              <a:buFont typeface="Arial" panose="020B0604020202020204" pitchFamily="34" charset="0"/>
              <a:buChar char="•"/>
            </a:pPr>
            <a:r>
              <a:rPr lang="en-US" baseline="0" dirty="0" smtClean="0"/>
              <a:t>Threshold—depressing the brake pedal firmly to the point of just before the brakes and wheels lock up and cause a skid.</a:t>
            </a:r>
          </a:p>
          <a:p>
            <a:pPr marL="171450" indent="-171450">
              <a:buFont typeface="Arial" panose="020B0604020202020204" pitchFamily="34" charset="0"/>
              <a:buChar char="•"/>
            </a:pPr>
            <a:r>
              <a:rPr lang="en-US" baseline="0" dirty="0" smtClean="0"/>
              <a:t>ABS—Depressing the brake until the ABS pump engages and keeps the wheels from skidding thus maintaining rolling traction.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15</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Proper seating</a:t>
            </a:r>
          </a:p>
          <a:p>
            <a:pPr marL="228600" indent="-228600">
              <a:buAutoNum type="arabicPeriod"/>
            </a:pPr>
            <a:r>
              <a:rPr lang="en-US" baseline="0" dirty="0" smtClean="0"/>
              <a:t>Hands on steering wheel</a:t>
            </a:r>
          </a:p>
          <a:p>
            <a:pPr marL="228600" indent="-228600">
              <a:buAutoNum type="arabicPeriod"/>
            </a:pPr>
            <a:r>
              <a:rPr lang="en-US" baseline="0" dirty="0" smtClean="0"/>
              <a:t>Foot properly positioned over pedal</a:t>
            </a:r>
          </a:p>
          <a:p>
            <a:pPr marL="228600" indent="-228600">
              <a:buAutoNum type="arabicPeriod"/>
            </a:pPr>
            <a:r>
              <a:rPr lang="en-US" baseline="0" dirty="0" smtClean="0"/>
              <a:t>Pivot the foot back and forth the brake pedal and gas pedal</a:t>
            </a:r>
          </a:p>
          <a:p>
            <a:pPr marL="228600" indent="-228600">
              <a:buAutoNum type="arabicPeriod"/>
            </a:pPr>
            <a:r>
              <a:rPr lang="en-US" baseline="0" dirty="0" smtClean="0"/>
              <a:t>Keep heel on floor and pivot the foot</a:t>
            </a:r>
          </a:p>
          <a:p>
            <a:pPr marL="228600" indent="-228600">
              <a:buAutoNum type="arabicPeriod"/>
            </a:pPr>
            <a:r>
              <a:rPr lang="en-US" baseline="0" dirty="0" smtClean="0"/>
              <a:t>Apply braking pressure for covering the brake</a:t>
            </a:r>
          </a:p>
          <a:p>
            <a:pPr marL="228600" indent="-228600">
              <a:buAutoNum type="arabicPeriod"/>
            </a:pPr>
            <a:r>
              <a:rPr lang="en-US" baseline="0" dirty="0" smtClean="0"/>
              <a:t>Apply braking pressure for controlled braking</a:t>
            </a:r>
          </a:p>
          <a:p>
            <a:pPr marL="228600" indent="-228600">
              <a:buAutoNum type="arabicPeriod"/>
            </a:pPr>
            <a:r>
              <a:rPr lang="en-US" baseline="0" dirty="0" smtClean="0"/>
              <a:t>Apply braking pressure for trail braking</a:t>
            </a:r>
          </a:p>
          <a:p>
            <a:pPr marL="228600" indent="-228600">
              <a:buAutoNum type="arabicPeriod"/>
            </a:pPr>
            <a:r>
              <a:rPr lang="en-US" baseline="0" dirty="0" smtClean="0"/>
              <a:t>Apply braking pressure for threshold braking</a:t>
            </a:r>
          </a:p>
          <a:p>
            <a:pPr marL="228600" indent="-228600">
              <a:buAutoNum type="arabicPeriod"/>
            </a:pPr>
            <a:r>
              <a:rPr lang="en-US" baseline="0" dirty="0" smtClean="0"/>
              <a:t>Apply braking pressure for ABS braking</a:t>
            </a:r>
          </a:p>
          <a:p>
            <a:pPr marL="228600" indent="-228600">
              <a:buAutoNum type="arabicPeriod"/>
            </a:pPr>
            <a:endParaRPr lang="en-US" baseline="0" dirty="0" smtClean="0"/>
          </a:p>
          <a:p>
            <a:pPr marL="228600" indent="-228600">
              <a:buAutoNum type="arabicPeriod"/>
            </a:pPr>
            <a:endParaRPr lang="en-US" baseline="0" dirty="0" smtClean="0"/>
          </a:p>
          <a:p>
            <a:pPr marL="228600" indent="-228600">
              <a:buAutoNum type="arabicPeriod"/>
            </a:pPr>
            <a:r>
              <a:rPr lang="en-US" baseline="0" dirty="0" smtClean="0"/>
              <a:t>Materials needed: Steering wheel, Simulated brake pedal, simulated accelerator</a:t>
            </a:r>
          </a:p>
        </p:txBody>
      </p:sp>
      <p:sp>
        <p:nvSpPr>
          <p:cNvPr id="4" name="Slide Number Placeholder 3"/>
          <p:cNvSpPr>
            <a:spLocks noGrp="1"/>
          </p:cNvSpPr>
          <p:nvPr>
            <p:ph type="sldNum" sz="quarter" idx="10"/>
          </p:nvPr>
        </p:nvSpPr>
        <p:spPr/>
        <p:txBody>
          <a:bodyPr/>
          <a:lstStyle/>
          <a:p>
            <a:fld id="{6B7843CD-44D8-0B46-A8CD-58CA93A01504}" type="slidenum">
              <a:rPr lang="en-US" smtClean="0"/>
              <a:pPr/>
              <a:t>16</a:t>
            </a:fld>
            <a:endParaRPr lang="en-US"/>
          </a:p>
        </p:txBody>
      </p:sp>
    </p:spTree>
    <p:extLst>
      <p:ext uri="{BB962C8B-B14F-4D97-AF65-F5344CB8AC3E}">
        <p14:creationId xmlns:p14="http://schemas.microsoft.com/office/powerpoint/2010/main" val="342114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128392-9CD9-0444-A93F-0813C1F91CB5}" type="slidenum">
              <a:rPr lang="en-US" smtClean="0"/>
              <a:pPr/>
              <a:t>20</a:t>
            </a:fld>
            <a:endParaRPr lang="en-US"/>
          </a:p>
        </p:txBody>
      </p:sp>
    </p:spTree>
    <p:extLst>
      <p:ext uri="{BB962C8B-B14F-4D97-AF65-F5344CB8AC3E}">
        <p14:creationId xmlns:p14="http://schemas.microsoft.com/office/powerpoint/2010/main" val="383951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r>
              <a:rPr lang="en-US" baseline="0" dirty="0" smtClean="0"/>
              <a:t> One</a:t>
            </a:r>
          </a:p>
          <a:p>
            <a:r>
              <a:rPr lang="en-US" baseline="0" dirty="0" smtClean="0"/>
              <a:t>Have students obtain a steering wheel ring or paper plate works just as well.</a:t>
            </a:r>
          </a:p>
          <a:p>
            <a:r>
              <a:rPr lang="en-US" baseline="0" dirty="0" smtClean="0"/>
              <a:t>Stand up facing the front of the class room</a:t>
            </a:r>
          </a:p>
          <a:p>
            <a:r>
              <a:rPr lang="en-US" baseline="0" dirty="0" smtClean="0"/>
              <a:t>Look to a target you determine</a:t>
            </a:r>
          </a:p>
          <a:p>
            <a:r>
              <a:rPr lang="en-US" baseline="0" dirty="0" smtClean="0"/>
              <a:t>Hold the wheel with the chin above the wheel and away from their chest about 1-1.5 feet.</a:t>
            </a:r>
          </a:p>
          <a:p>
            <a:r>
              <a:rPr lang="en-US" baseline="0" dirty="0" smtClean="0"/>
              <a:t>Ask them if when they look to the target if they can still see the steering wheel without looking directly at it.</a:t>
            </a:r>
          </a:p>
          <a:p>
            <a:endParaRPr lang="en-US" baseline="0" dirty="0" smtClean="0"/>
          </a:p>
          <a:p>
            <a:r>
              <a:rPr lang="en-US" baseline="0" dirty="0" smtClean="0"/>
              <a:t>Keep the wheel handy because we are going to use it in a couple of minutes.</a:t>
            </a:r>
          </a:p>
        </p:txBody>
      </p:sp>
      <p:sp>
        <p:nvSpPr>
          <p:cNvPr id="4" name="Slide Number Placeholder 3"/>
          <p:cNvSpPr>
            <a:spLocks noGrp="1"/>
          </p:cNvSpPr>
          <p:nvPr>
            <p:ph type="sldNum" sz="quarter" idx="10"/>
          </p:nvPr>
        </p:nvSpPr>
        <p:spPr/>
        <p:txBody>
          <a:bodyPr/>
          <a:lstStyle/>
          <a:p>
            <a:fld id="{6B7843CD-44D8-0B46-A8CD-58CA93A01504}" type="slidenum">
              <a:rPr lang="en-US" smtClean="0"/>
              <a:pPr/>
              <a:t>21</a:t>
            </a:fld>
            <a:endParaRPr lang="en-US"/>
          </a:p>
        </p:txBody>
      </p:sp>
    </p:spTree>
    <p:extLst>
      <p:ext uri="{BB962C8B-B14F-4D97-AF65-F5344CB8AC3E}">
        <p14:creationId xmlns:p14="http://schemas.microsoft.com/office/powerpoint/2010/main" val="44511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an</a:t>
            </a:r>
            <a:r>
              <a:rPr lang="en-US" baseline="0" dirty="0" smtClean="0"/>
              <a:t> object at rest is in balance with the weight of the vehicle distributed equally to all four tires.</a:t>
            </a:r>
          </a:p>
          <a:p>
            <a:endParaRPr lang="en-US" baseline="0" dirty="0" smtClean="0"/>
          </a:p>
          <a:p>
            <a:r>
              <a:rPr lang="en-US" baseline="0" dirty="0" smtClean="0"/>
              <a:t>Movement causes the vehicle to become out of balance and any change in steering, acceleration or braking will affect the vehicle balance.</a:t>
            </a:r>
          </a:p>
          <a:p>
            <a:endParaRPr lang="en-US" baseline="0" dirty="0" smtClean="0"/>
          </a:p>
          <a:p>
            <a:r>
              <a:rPr lang="en-US" baseline="0" dirty="0" smtClean="0"/>
              <a:t>The driver in most crashes has mismanaged vehicle balance by putting too in much braking, steering or acceleration thus exceeding the capacity of the vehicle and its tires to hold the road. Timely use of vision helps the driver determine what speed and steering choices will work to keep the car in balance and thus on the road.</a:t>
            </a:r>
          </a:p>
        </p:txBody>
      </p:sp>
      <p:sp>
        <p:nvSpPr>
          <p:cNvPr id="4" name="Slide Number Placeholder 3"/>
          <p:cNvSpPr>
            <a:spLocks noGrp="1"/>
          </p:cNvSpPr>
          <p:nvPr>
            <p:ph type="sldNum" sz="quarter" idx="10"/>
          </p:nvPr>
        </p:nvSpPr>
        <p:spPr/>
        <p:txBody>
          <a:bodyPr/>
          <a:lstStyle/>
          <a:p>
            <a:fld id="{494FBB96-5A64-BF41-862F-D10746EC5546}" type="slidenum">
              <a:rPr lang="en-US" smtClean="0"/>
              <a:pPr/>
              <a:t>22</a:t>
            </a:fld>
            <a:endParaRPr lang="en-US"/>
          </a:p>
        </p:txBody>
      </p:sp>
    </p:spTree>
    <p:extLst>
      <p:ext uri="{BB962C8B-B14F-4D97-AF65-F5344CB8AC3E}">
        <p14:creationId xmlns:p14="http://schemas.microsoft.com/office/powerpoint/2010/main" val="3177466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said before best balance is when the vehicle</a:t>
            </a:r>
            <a:r>
              <a:rPr lang="en-US" baseline="0" dirty="0" smtClean="0"/>
              <a:t> is not moving.  The cut away tire patches shows that the tire foot print is exactly the same for each of the four tires..  This vehicle’s weight is evenly distributed on all four tires.  </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23</a:t>
            </a:fld>
            <a:endParaRPr lang="en-US"/>
          </a:p>
        </p:txBody>
      </p:sp>
    </p:spTree>
    <p:extLst>
      <p:ext uri="{BB962C8B-B14F-4D97-AF65-F5344CB8AC3E}">
        <p14:creationId xmlns:p14="http://schemas.microsoft.com/office/powerpoint/2010/main" val="279579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the car has changed over the years.  </a:t>
            </a:r>
            <a:endParaRPr lang="en-US" baseline="0" dirty="0" smtClean="0"/>
          </a:p>
          <a:p>
            <a:endParaRPr lang="en-US" baseline="0" dirty="0" smtClean="0"/>
          </a:p>
          <a:p>
            <a:r>
              <a:rPr lang="en-US" baseline="0" dirty="0" smtClean="0"/>
              <a:t>The setup (we are assuming that the driver has already prepared to drive having gone over their </a:t>
            </a:r>
            <a:r>
              <a:rPr lang="en-US" baseline="0" dirty="0" smtClean="0"/>
              <a:t>checklist).</a:t>
            </a:r>
            <a:endParaRPr lang="en-US" baseline="0" dirty="0" smtClean="0"/>
          </a:p>
          <a:p>
            <a:pPr marL="228600" indent="-228600">
              <a:buAutoNum type="arabicPeriod"/>
            </a:pPr>
            <a:r>
              <a:rPr lang="en-US" baseline="0" dirty="0" smtClean="0"/>
              <a:t>Foot on brake and clutch in for a standard transmission.</a:t>
            </a:r>
          </a:p>
          <a:p>
            <a:pPr marL="228600" indent="-228600">
              <a:buAutoNum type="arabicPeriod"/>
            </a:pPr>
            <a:r>
              <a:rPr lang="en-US" baseline="0" dirty="0" smtClean="0"/>
              <a:t>Vehicle in park or neutral for a standard transmission.</a:t>
            </a:r>
          </a:p>
          <a:p>
            <a:pPr marL="228600" indent="-228600">
              <a:buAutoNum type="arabicPeriod"/>
            </a:pPr>
            <a:r>
              <a:rPr lang="en-US" baseline="0" dirty="0" smtClean="0"/>
              <a:t>Twist the key, hold, then release when you hear the engine start.</a:t>
            </a:r>
          </a:p>
          <a:p>
            <a:pPr marL="228600" indent="-228600">
              <a:buAutoNum type="arabicPeriod"/>
            </a:pPr>
            <a:r>
              <a:rPr lang="en-US" baseline="0" dirty="0" smtClean="0"/>
              <a:t>Check gauges and to make sure the warning lights go out.</a:t>
            </a:r>
          </a:p>
          <a:p>
            <a:pPr marL="228600" indent="-228600">
              <a:buAutoNum type="arabicPeriod"/>
            </a:pPr>
            <a:r>
              <a:rPr lang="en-US" baseline="0" dirty="0" smtClean="0"/>
              <a:t>Adjust climate control, defroster, music player and radio before you shift into drive.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a:t>
            </a:fld>
            <a:endParaRPr lang="en-US"/>
          </a:p>
        </p:txBody>
      </p:sp>
    </p:spTree>
    <p:extLst>
      <p:ext uri="{BB962C8B-B14F-4D97-AF65-F5344CB8AC3E}">
        <p14:creationId xmlns:p14="http://schemas.microsoft.com/office/powerpoint/2010/main" val="1687029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are the four tire patches we saw from the previous slide. The car dynamics change as the driver brakes, accelerates, turns, and brakes and turns and the tire patches will change due to the weight transfer to different tires.  Consider this, your life depends on those four patches doing their job of keeping the car in contact with the roadway.  Changing vehicle balance will cause the tire patches to change size and affect their ability to hold the car on the road.</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24</a:t>
            </a:fld>
            <a:endParaRPr lang="en-US"/>
          </a:p>
        </p:txBody>
      </p:sp>
    </p:spTree>
    <p:extLst>
      <p:ext uri="{BB962C8B-B14F-4D97-AF65-F5344CB8AC3E}">
        <p14:creationId xmlns:p14="http://schemas.microsoft.com/office/powerpoint/2010/main" val="1806710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terms we use when</a:t>
            </a:r>
            <a:r>
              <a:rPr lang="en-US" baseline="0" dirty="0" smtClean="0"/>
              <a:t> speaking of vehicle balance.  Those terms are Pitch, Roll, and Yaw. When a car is sitting still these do not come into play.  When the car is in motion however, they play an integral part in what the vehicle does on the roadway.</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25</a:t>
            </a:fld>
            <a:endParaRPr lang="en-US"/>
          </a:p>
        </p:txBody>
      </p:sp>
    </p:spTree>
    <p:extLst>
      <p:ext uri="{BB962C8B-B14F-4D97-AF65-F5344CB8AC3E}">
        <p14:creationId xmlns:p14="http://schemas.microsoft.com/office/powerpoint/2010/main" val="201962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activities are intended</a:t>
            </a:r>
            <a:r>
              <a:rPr lang="en-US" baseline="0" dirty="0" smtClean="0"/>
              <a:t> to have the student use what they already know about balance and motion.</a:t>
            </a:r>
          </a:p>
          <a:p>
            <a:endParaRPr lang="en-US" baseline="0" dirty="0" smtClean="0"/>
          </a:p>
          <a:p>
            <a:r>
              <a:rPr lang="en-US" baseline="0" dirty="0" smtClean="0"/>
              <a:t>The first activity is about pitch forward.  The students should demonstrate a kind of bow at the waist.</a:t>
            </a:r>
          </a:p>
          <a:p>
            <a:r>
              <a:rPr lang="en-US" baseline="0" dirty="0" smtClean="0"/>
              <a:t>The second activity should show roll to the left on a right turn.</a:t>
            </a:r>
          </a:p>
          <a:p>
            <a:r>
              <a:rPr lang="en-US" baseline="0" dirty="0" smtClean="0"/>
              <a:t>The third activity should show roll to the right for a left hand turn.</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26</a:t>
            </a:fld>
            <a:endParaRPr lang="en-US"/>
          </a:p>
        </p:txBody>
      </p:sp>
    </p:spTree>
    <p:extLst>
      <p:ext uri="{BB962C8B-B14F-4D97-AF65-F5344CB8AC3E}">
        <p14:creationId xmlns:p14="http://schemas.microsoft.com/office/powerpoint/2010/main" val="933508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students should lean backwards at the waist demonstrating pitch backwards.</a:t>
            </a:r>
          </a:p>
          <a:p>
            <a:r>
              <a:rPr lang="en-US" baseline="0" dirty="0" smtClean="0"/>
              <a:t>The second activity should show the student lean backwards and their rear end should pivot around showing pitch and yaw</a:t>
            </a:r>
          </a:p>
          <a:p>
            <a:endParaRPr lang="en-US" baseline="0" dirty="0" smtClean="0"/>
          </a:p>
        </p:txBody>
      </p:sp>
      <p:sp>
        <p:nvSpPr>
          <p:cNvPr id="4" name="Slide Number Placeholder 3"/>
          <p:cNvSpPr>
            <a:spLocks noGrp="1"/>
          </p:cNvSpPr>
          <p:nvPr>
            <p:ph type="sldNum" sz="quarter" idx="10"/>
          </p:nvPr>
        </p:nvSpPr>
        <p:spPr/>
        <p:txBody>
          <a:bodyPr/>
          <a:lstStyle/>
          <a:p>
            <a:fld id="{6B7843CD-44D8-0B46-A8CD-58CA93A01504}" type="slidenum">
              <a:rPr lang="en-US" smtClean="0"/>
              <a:pPr/>
              <a:t>27</a:t>
            </a:fld>
            <a:endParaRPr lang="en-US"/>
          </a:p>
        </p:txBody>
      </p:sp>
    </p:spTree>
    <p:extLst>
      <p:ext uri="{BB962C8B-B14F-4D97-AF65-F5344CB8AC3E}">
        <p14:creationId xmlns:p14="http://schemas.microsoft.com/office/powerpoint/2010/main" val="1344904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last activity the student should spin around in circles because the car will swap ends in a yawing motion. This true more so with a rear wheel drive vehicle.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28</a:t>
            </a:fld>
            <a:endParaRPr lang="en-US"/>
          </a:p>
        </p:txBody>
      </p:sp>
    </p:spTree>
    <p:extLst>
      <p:ext uri="{BB962C8B-B14F-4D97-AF65-F5344CB8AC3E}">
        <p14:creationId xmlns:p14="http://schemas.microsoft.com/office/powerpoint/2010/main" val="118415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29057" indent="-280406">
              <a:defRPr sz="2400">
                <a:solidFill>
                  <a:schemeClr val="tx1"/>
                </a:solidFill>
                <a:latin typeface="Verdana" charset="0"/>
                <a:ea typeface="ＭＳ Ｐゴシック" charset="0"/>
              </a:defRPr>
            </a:lvl2pPr>
            <a:lvl3pPr marL="1121626" indent="-224325">
              <a:defRPr sz="2400">
                <a:solidFill>
                  <a:schemeClr val="tx1"/>
                </a:solidFill>
                <a:latin typeface="Verdana" charset="0"/>
                <a:ea typeface="ＭＳ Ｐゴシック" charset="0"/>
              </a:defRPr>
            </a:lvl3pPr>
            <a:lvl4pPr marL="1570276" indent="-224325">
              <a:defRPr sz="2400">
                <a:solidFill>
                  <a:schemeClr val="tx1"/>
                </a:solidFill>
                <a:latin typeface="Verdana" charset="0"/>
                <a:ea typeface="ＭＳ Ｐゴシック" charset="0"/>
              </a:defRPr>
            </a:lvl4pPr>
            <a:lvl5pPr marL="2018927" indent="-224325">
              <a:defRPr sz="2400">
                <a:solidFill>
                  <a:schemeClr val="tx1"/>
                </a:solidFill>
                <a:latin typeface="Verdana" charset="0"/>
                <a:ea typeface="ＭＳ Ｐゴシック" charset="0"/>
              </a:defRPr>
            </a:lvl5pPr>
            <a:lvl6pPr marL="2467577" indent="-224325" eaLnBrk="0" fontAlgn="base" hangingPunct="0">
              <a:spcBef>
                <a:spcPct val="0"/>
              </a:spcBef>
              <a:spcAft>
                <a:spcPct val="0"/>
              </a:spcAft>
              <a:defRPr sz="2400">
                <a:solidFill>
                  <a:schemeClr val="tx1"/>
                </a:solidFill>
                <a:latin typeface="Verdana" charset="0"/>
                <a:ea typeface="ＭＳ Ｐゴシック" charset="0"/>
              </a:defRPr>
            </a:lvl6pPr>
            <a:lvl7pPr marL="2916227" indent="-224325" eaLnBrk="0" fontAlgn="base" hangingPunct="0">
              <a:spcBef>
                <a:spcPct val="0"/>
              </a:spcBef>
              <a:spcAft>
                <a:spcPct val="0"/>
              </a:spcAft>
              <a:defRPr sz="2400">
                <a:solidFill>
                  <a:schemeClr val="tx1"/>
                </a:solidFill>
                <a:latin typeface="Verdana" charset="0"/>
                <a:ea typeface="ＭＳ Ｐゴシック" charset="0"/>
              </a:defRPr>
            </a:lvl7pPr>
            <a:lvl8pPr marL="3364878" indent="-224325" eaLnBrk="0" fontAlgn="base" hangingPunct="0">
              <a:spcBef>
                <a:spcPct val="0"/>
              </a:spcBef>
              <a:spcAft>
                <a:spcPct val="0"/>
              </a:spcAft>
              <a:defRPr sz="2400">
                <a:solidFill>
                  <a:schemeClr val="tx1"/>
                </a:solidFill>
                <a:latin typeface="Verdana" charset="0"/>
                <a:ea typeface="ＭＳ Ｐゴシック" charset="0"/>
              </a:defRPr>
            </a:lvl8pPr>
            <a:lvl9pPr marL="3813528" indent="-224325" eaLnBrk="0" fontAlgn="base" hangingPunct="0">
              <a:spcBef>
                <a:spcPct val="0"/>
              </a:spcBef>
              <a:spcAft>
                <a:spcPct val="0"/>
              </a:spcAft>
              <a:defRPr sz="2400">
                <a:solidFill>
                  <a:schemeClr val="tx1"/>
                </a:solidFill>
                <a:latin typeface="Verdana" charset="0"/>
                <a:ea typeface="ＭＳ Ｐゴシック" charset="0"/>
              </a:defRPr>
            </a:lvl9pPr>
          </a:lstStyle>
          <a:p>
            <a:fld id="{2ABE5A39-AB57-D243-81B1-2CAC3FF92D75}" type="slidenum">
              <a:rPr lang="en-US" sz="1200">
                <a:latin typeface="Times New Roman" charset="0"/>
              </a:rPr>
              <a:pPr/>
              <a:t>29</a:t>
            </a:fld>
            <a:endParaRPr lang="en-US" sz="120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cs typeface="ＭＳ Ｐゴシック" charset="0"/>
              </a:rPr>
              <a:t>The opposite is true for a hard acceleration.  Thrusting</a:t>
            </a:r>
            <a:r>
              <a:rPr lang="en-US" baseline="0" dirty="0" smtClean="0">
                <a:latin typeface="Times New Roman" charset="0"/>
                <a:cs typeface="ＭＳ Ｐゴシック" charset="0"/>
              </a:rPr>
              <a:t> acceleration will cause the weight to transfer to the rear making the tire patches larger in the rear and smaller in the front.  If the acceleration is hard enough the tires can actually become small enough to drastically affect steering.  You have probably seen drag racing where the wheels actually lift off the road.  These are extreme cases but the effect is that the driver loses all steering capabilities.</a:t>
            </a:r>
            <a:endParaRPr lang="en-US" dirty="0">
              <a:latin typeface="Times New Roman" charset="0"/>
              <a:cs typeface="ＭＳ Ｐゴシック" charset="0"/>
            </a:endParaRPr>
          </a:p>
        </p:txBody>
      </p:sp>
    </p:spTree>
    <p:extLst>
      <p:ext uri="{BB962C8B-B14F-4D97-AF65-F5344CB8AC3E}">
        <p14:creationId xmlns:p14="http://schemas.microsoft.com/office/powerpoint/2010/main" val="2460301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Arial" charset="0"/>
              </a:rPr>
              <a:t>With a hard right turn the weight is transferred to the outside left tires creating roll.  The</a:t>
            </a:r>
            <a:r>
              <a:rPr lang="en-US" sz="1200" b="0" baseline="0" dirty="0" smtClean="0">
                <a:latin typeface="Arial" charset="0"/>
              </a:rPr>
              <a:t> tire patch size increases on the left of the car because the weight of the car is transferred to the left as we redirect the energy of the car to the right.  If the force exceeds the tires ability to hold the road it results in a skid.  If the tires grip the road well and the speed is too great the car will literally roll over.</a:t>
            </a:r>
            <a:endParaRPr lang="en-US" sz="1200" b="0" dirty="0" smtClean="0">
              <a:latin typeface="Arial" charset="0"/>
            </a:endParaRPr>
          </a:p>
          <a:p>
            <a:endParaRPr lang="en-US" dirty="0" smtClean="0"/>
          </a:p>
        </p:txBody>
      </p:sp>
      <p:sp>
        <p:nvSpPr>
          <p:cNvPr id="4" name="Slide Number Placeholder 3"/>
          <p:cNvSpPr>
            <a:spLocks noGrp="1"/>
          </p:cNvSpPr>
          <p:nvPr>
            <p:ph type="sldNum" sz="quarter" idx="10"/>
          </p:nvPr>
        </p:nvSpPr>
        <p:spPr/>
        <p:txBody>
          <a:bodyPr/>
          <a:lstStyle/>
          <a:p>
            <a:fld id="{494FBB96-5A64-BF41-862F-D10746EC5546}" type="slidenum">
              <a:rPr lang="en-US" smtClean="0"/>
              <a:pPr/>
              <a:t>30</a:t>
            </a:fld>
            <a:endParaRPr lang="en-US"/>
          </a:p>
        </p:txBody>
      </p:sp>
    </p:spTree>
    <p:extLst>
      <p:ext uri="{BB962C8B-B14F-4D97-AF65-F5344CB8AC3E}">
        <p14:creationId xmlns:p14="http://schemas.microsoft.com/office/powerpoint/2010/main" val="173126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29057" indent="-280406">
              <a:defRPr sz="2400">
                <a:solidFill>
                  <a:schemeClr val="tx1"/>
                </a:solidFill>
                <a:latin typeface="Verdana" charset="0"/>
                <a:ea typeface="ＭＳ Ｐゴシック" charset="0"/>
              </a:defRPr>
            </a:lvl2pPr>
            <a:lvl3pPr marL="1121626" indent="-224325">
              <a:defRPr sz="2400">
                <a:solidFill>
                  <a:schemeClr val="tx1"/>
                </a:solidFill>
                <a:latin typeface="Verdana" charset="0"/>
                <a:ea typeface="ＭＳ Ｐゴシック" charset="0"/>
              </a:defRPr>
            </a:lvl3pPr>
            <a:lvl4pPr marL="1570276" indent="-224325">
              <a:defRPr sz="2400">
                <a:solidFill>
                  <a:schemeClr val="tx1"/>
                </a:solidFill>
                <a:latin typeface="Verdana" charset="0"/>
                <a:ea typeface="ＭＳ Ｐゴシック" charset="0"/>
              </a:defRPr>
            </a:lvl4pPr>
            <a:lvl5pPr marL="2018927" indent="-224325">
              <a:defRPr sz="2400">
                <a:solidFill>
                  <a:schemeClr val="tx1"/>
                </a:solidFill>
                <a:latin typeface="Verdana" charset="0"/>
                <a:ea typeface="ＭＳ Ｐゴシック" charset="0"/>
              </a:defRPr>
            </a:lvl5pPr>
            <a:lvl6pPr marL="2467577" indent="-224325" eaLnBrk="0" fontAlgn="base" hangingPunct="0">
              <a:spcBef>
                <a:spcPct val="0"/>
              </a:spcBef>
              <a:spcAft>
                <a:spcPct val="0"/>
              </a:spcAft>
              <a:defRPr sz="2400">
                <a:solidFill>
                  <a:schemeClr val="tx1"/>
                </a:solidFill>
                <a:latin typeface="Verdana" charset="0"/>
                <a:ea typeface="ＭＳ Ｐゴシック" charset="0"/>
              </a:defRPr>
            </a:lvl6pPr>
            <a:lvl7pPr marL="2916227" indent="-224325" eaLnBrk="0" fontAlgn="base" hangingPunct="0">
              <a:spcBef>
                <a:spcPct val="0"/>
              </a:spcBef>
              <a:spcAft>
                <a:spcPct val="0"/>
              </a:spcAft>
              <a:defRPr sz="2400">
                <a:solidFill>
                  <a:schemeClr val="tx1"/>
                </a:solidFill>
                <a:latin typeface="Verdana" charset="0"/>
                <a:ea typeface="ＭＳ Ｐゴシック" charset="0"/>
              </a:defRPr>
            </a:lvl7pPr>
            <a:lvl8pPr marL="3364878" indent="-224325" eaLnBrk="0" fontAlgn="base" hangingPunct="0">
              <a:spcBef>
                <a:spcPct val="0"/>
              </a:spcBef>
              <a:spcAft>
                <a:spcPct val="0"/>
              </a:spcAft>
              <a:defRPr sz="2400">
                <a:solidFill>
                  <a:schemeClr val="tx1"/>
                </a:solidFill>
                <a:latin typeface="Verdana" charset="0"/>
                <a:ea typeface="ＭＳ Ｐゴシック" charset="0"/>
              </a:defRPr>
            </a:lvl8pPr>
            <a:lvl9pPr marL="3813528" indent="-224325" eaLnBrk="0" fontAlgn="base" hangingPunct="0">
              <a:spcBef>
                <a:spcPct val="0"/>
              </a:spcBef>
              <a:spcAft>
                <a:spcPct val="0"/>
              </a:spcAft>
              <a:defRPr sz="2400">
                <a:solidFill>
                  <a:schemeClr val="tx1"/>
                </a:solidFill>
                <a:latin typeface="Verdana" charset="0"/>
                <a:ea typeface="ＭＳ Ｐゴシック" charset="0"/>
              </a:defRPr>
            </a:lvl9pPr>
          </a:lstStyle>
          <a:p>
            <a:fld id="{BBA80894-8285-B349-AFA0-E539BF0C98AF}" type="slidenum">
              <a:rPr lang="en-US" sz="1200">
                <a:latin typeface="Times New Roman" charset="0"/>
              </a:rPr>
              <a:pPr/>
              <a:t>31</a:t>
            </a:fld>
            <a:endParaRPr lang="en-US" sz="1200">
              <a:latin typeface="Times New Roman"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cs typeface="ＭＳ Ｐゴシック" charset="0"/>
              </a:rPr>
              <a:t>If you could run a pole through</a:t>
            </a:r>
            <a:r>
              <a:rPr lang="en-US" baseline="0" dirty="0" smtClean="0">
                <a:latin typeface="Times New Roman" charset="0"/>
                <a:cs typeface="ＭＳ Ｐゴシック" charset="0"/>
              </a:rPr>
              <a:t> the center of the passenger compartment from the floor to the roof this would be known as the yaw axis.  A car can spin around this yaw axis if say during a curve both rear tires lose traction then the energy of the car would cause it to spin on the yaw axis.  In the common vernacular it is known as a spin out.</a:t>
            </a:r>
            <a:endParaRPr lang="en-US" dirty="0">
              <a:latin typeface="Times New Roman" charset="0"/>
              <a:cs typeface="ＭＳ Ｐゴシック" charset="0"/>
            </a:endParaRPr>
          </a:p>
        </p:txBody>
      </p:sp>
    </p:spTree>
    <p:extLst>
      <p:ext uri="{BB962C8B-B14F-4D97-AF65-F5344CB8AC3E}">
        <p14:creationId xmlns:p14="http://schemas.microsoft.com/office/powerpoint/2010/main" val="3403932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happens</a:t>
            </a:r>
            <a:r>
              <a:rPr lang="en-US" baseline="0" dirty="0" smtClean="0"/>
              <a:t> when you brake hard and steer to the right at the same time? </a:t>
            </a:r>
            <a:r>
              <a:rPr lang="en-US" dirty="0" smtClean="0"/>
              <a:t>You probably figured</a:t>
            </a:r>
            <a:r>
              <a:rPr lang="en-US" baseline="0" dirty="0" smtClean="0"/>
              <a:t> it out pretty quickly.  The car pitches forward, The weight is transferred from the back to the front.  The car also rolls because the weight is transferred to left wheels.  Finally if the action is too great the car will yaw and the rear end will skid around in a yaw action.</a:t>
            </a:r>
          </a:p>
          <a:p>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32</a:t>
            </a:fld>
            <a:endParaRPr lang="en-US"/>
          </a:p>
        </p:txBody>
      </p:sp>
    </p:spTree>
    <p:extLst>
      <p:ext uri="{BB962C8B-B14F-4D97-AF65-F5344CB8AC3E}">
        <p14:creationId xmlns:p14="http://schemas.microsoft.com/office/powerpoint/2010/main" val="3953609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through this slide and have the students describe what is happening with each tire in terms of weight transfer, traction and tire shape.</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33</a:t>
            </a:fld>
            <a:endParaRPr lang="en-US"/>
          </a:p>
        </p:txBody>
      </p:sp>
    </p:spTree>
    <p:extLst>
      <p:ext uri="{BB962C8B-B14F-4D97-AF65-F5344CB8AC3E}">
        <p14:creationId xmlns:p14="http://schemas.microsoft.com/office/powerpoint/2010/main" val="421043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picture identifies how to hold the wheel. Vehicle makers have designed the wheel so our hands can be comfortably placed on the wheel.</a:t>
            </a:r>
          </a:p>
          <a:p>
            <a:endParaRPr lang="en-US" baseline="0" dirty="0" smtClean="0"/>
          </a:p>
          <a:p>
            <a:pPr marL="228600" indent="-228600">
              <a:buAutoNum type="arabicPeriod"/>
            </a:pPr>
            <a:r>
              <a:rPr lang="en-US" baseline="0" dirty="0" smtClean="0"/>
              <a:t>Imagine the face of a clock with the hands at 8 and 4 or 9 and 3.</a:t>
            </a:r>
          </a:p>
          <a:p>
            <a:pPr marL="228600" indent="-228600">
              <a:buAutoNum type="arabicPeriod"/>
            </a:pPr>
            <a:r>
              <a:rPr lang="en-US" baseline="0" dirty="0" smtClean="0"/>
              <a:t>Fingers wrapped around the wheel and thumbs on top of the wheel.</a:t>
            </a:r>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a:t>
            </a:fld>
            <a:endParaRPr lang="en-US"/>
          </a:p>
        </p:txBody>
      </p:sp>
    </p:spTree>
    <p:extLst>
      <p:ext uri="{BB962C8B-B14F-4D97-AF65-F5344CB8AC3E}">
        <p14:creationId xmlns:p14="http://schemas.microsoft.com/office/powerpoint/2010/main" val="3591131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Left front tire.  It has the most vehicle weight</a:t>
            </a:r>
            <a:r>
              <a:rPr lang="en-US" baseline="0" dirty="0" smtClean="0"/>
              <a:t> on it and thus has the largest tire patch.  The right rear tire is the smallest tire patch.  This has implications for traction for the car which could lead to a crash or spin out for the driver. This kind of hard braking and steering usually happens because the driver didn’t notice the low speed needed for a curve or tried to do an evasive steering and braking maneuver at the same time.  Even so, the only way drivers can avoid making such maneuvers is to use the vision to manage vehicle dynamics.</a:t>
            </a:r>
            <a:endParaRPr lang="en-US" dirty="0"/>
          </a:p>
        </p:txBody>
      </p:sp>
      <p:sp>
        <p:nvSpPr>
          <p:cNvPr id="4" name="Slide Number Placeholder 3"/>
          <p:cNvSpPr>
            <a:spLocks noGrp="1"/>
          </p:cNvSpPr>
          <p:nvPr>
            <p:ph type="sldNum" sz="quarter" idx="10"/>
          </p:nvPr>
        </p:nvSpPr>
        <p:spPr/>
        <p:txBody>
          <a:bodyPr/>
          <a:lstStyle/>
          <a:p>
            <a:fld id="{494FBB96-5A64-BF41-862F-D10746EC5546}" type="slidenum">
              <a:rPr lang="en-US" smtClean="0"/>
              <a:pPr/>
              <a:t>34</a:t>
            </a:fld>
            <a:endParaRPr lang="en-US"/>
          </a:p>
        </p:txBody>
      </p:sp>
    </p:spTree>
    <p:extLst>
      <p:ext uri="{BB962C8B-B14F-4D97-AF65-F5344CB8AC3E}">
        <p14:creationId xmlns:p14="http://schemas.microsoft.com/office/powerpoint/2010/main" val="316468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35</a:t>
            </a:fld>
            <a:endParaRPr lang="en-US"/>
          </a:p>
        </p:txBody>
      </p:sp>
    </p:spTree>
    <p:extLst>
      <p:ext uri="{BB962C8B-B14F-4D97-AF65-F5344CB8AC3E}">
        <p14:creationId xmlns:p14="http://schemas.microsoft.com/office/powerpoint/2010/main" val="3701184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Standards and Benchmarks:</a:t>
            </a:r>
            <a:r>
              <a:rPr lang="en-US" baseline="0" dirty="0" smtClean="0"/>
              <a:t> </a:t>
            </a:r>
            <a:r>
              <a:rPr lang="en-US" dirty="0" smtClean="0"/>
              <a:t>This is for your reference and not to be read to the class verbatim.  Please review</a:t>
            </a:r>
            <a:r>
              <a:rPr lang="en-US" baseline="0" dirty="0" smtClean="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36</a:t>
            </a:fld>
            <a:endParaRPr lang="en-US"/>
          </a:p>
        </p:txBody>
      </p:sp>
    </p:spTree>
    <p:extLst>
      <p:ext uri="{BB962C8B-B14F-4D97-AF65-F5344CB8AC3E}">
        <p14:creationId xmlns:p14="http://schemas.microsoft.com/office/powerpoint/2010/main" val="34343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slide is</a:t>
            </a:r>
            <a:r>
              <a:rPr lang="en-US" baseline="0" dirty="0" smtClean="0"/>
              <a:t> to show that the cars their parents and grandparents learned to drive on are different than today’s cars and therefore require different steering technique than the one being taught in driver education today.  Plus, they are just really cool cars.</a:t>
            </a:r>
            <a:endParaRPr lang="en-US" dirty="0"/>
          </a:p>
        </p:txBody>
      </p:sp>
      <p:sp>
        <p:nvSpPr>
          <p:cNvPr id="4" name="Slide Number Placeholder 3"/>
          <p:cNvSpPr>
            <a:spLocks noGrp="1"/>
          </p:cNvSpPr>
          <p:nvPr>
            <p:ph type="sldNum" sz="quarter" idx="10"/>
          </p:nvPr>
        </p:nvSpPr>
        <p:spPr/>
        <p:txBody>
          <a:bodyPr/>
          <a:lstStyle/>
          <a:p>
            <a:fld id="{6B7843CD-44D8-0B46-A8CD-58CA93A01504}" type="slidenum">
              <a:rPr lang="en-US" smtClean="0"/>
              <a:pPr/>
              <a:t>4</a:t>
            </a:fld>
            <a:endParaRPr lang="en-US"/>
          </a:p>
        </p:txBody>
      </p:sp>
    </p:spTree>
    <p:extLst>
      <p:ext uri="{BB962C8B-B14F-4D97-AF65-F5344CB8AC3E}">
        <p14:creationId xmlns:p14="http://schemas.microsoft.com/office/powerpoint/2010/main" val="133766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Hand-over-hand </a:t>
            </a:r>
            <a:r>
              <a:rPr lang="en-US" baseline="0" dirty="0" smtClean="0"/>
              <a:t>steering </a:t>
            </a:r>
          </a:p>
          <a:p>
            <a:endParaRPr lang="en-US" baseline="0" dirty="0" smtClean="0"/>
          </a:p>
          <a:p>
            <a:r>
              <a:rPr lang="en-US" baseline="0" dirty="0" smtClean="0"/>
              <a:t>1. Use the top third of the steering wheel to move the wheel right or left</a:t>
            </a:r>
          </a:p>
          <a:p>
            <a:r>
              <a:rPr lang="en-US" baseline="0" dirty="0" smtClean="0"/>
              <a:t>2. Repeat hand over hand steering to bring vehicle into the intended path</a:t>
            </a:r>
          </a:p>
          <a:p>
            <a:endParaRPr lang="en-US" baseline="0" dirty="0" smtClean="0"/>
          </a:p>
          <a:p>
            <a:r>
              <a:rPr lang="en-US" baseline="0" dirty="0" smtClean="0"/>
              <a:t>Hand over hand steering is useful for perpendicular parking at slow speeds and also when speed of steering is critical to control a skid. </a:t>
            </a:r>
          </a:p>
          <a:p>
            <a:endParaRPr lang="en-US" baseline="0" dirty="0" smtClean="0"/>
          </a:p>
          <a:p>
            <a:r>
              <a:rPr lang="en-US" baseline="0" dirty="0" smtClean="0"/>
              <a:t>Excessive steering input increases the risk of road departure crashes </a:t>
            </a:r>
          </a:p>
          <a:p>
            <a:endParaRPr lang="en-US" baseline="0" dirty="0" smtClean="0"/>
          </a:p>
        </p:txBody>
      </p:sp>
      <p:sp>
        <p:nvSpPr>
          <p:cNvPr id="4" name="Slide Number Placeholder 3"/>
          <p:cNvSpPr>
            <a:spLocks noGrp="1"/>
          </p:cNvSpPr>
          <p:nvPr>
            <p:ph type="sldNum" sz="quarter" idx="10"/>
          </p:nvPr>
        </p:nvSpPr>
        <p:spPr/>
        <p:txBody>
          <a:bodyPr/>
          <a:lstStyle/>
          <a:p>
            <a:fld id="{6B7843CD-44D8-0B46-A8CD-58CA93A01504}" type="slidenum">
              <a:rPr lang="en-US" smtClean="0"/>
              <a:pPr/>
              <a:t>6</a:t>
            </a:fld>
            <a:endParaRPr lang="en-US"/>
          </a:p>
        </p:txBody>
      </p:sp>
    </p:spTree>
    <p:extLst>
      <p:ext uri="{BB962C8B-B14F-4D97-AF65-F5344CB8AC3E}">
        <p14:creationId xmlns:p14="http://schemas.microsoft.com/office/powerpoint/2010/main" val="386458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Hand-to-hand steering is useful for precision maneuvers, steering smoothly through curves, and intersection entry and exit.</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6B7843CD-44D8-0B46-A8CD-58CA93A01504}" type="slidenum">
              <a:rPr lang="en-US" smtClean="0"/>
              <a:pPr/>
              <a:t>7</a:t>
            </a:fld>
            <a:endParaRPr lang="en-US"/>
          </a:p>
        </p:txBody>
      </p:sp>
    </p:spTree>
    <p:extLst>
      <p:ext uri="{BB962C8B-B14F-4D97-AF65-F5344CB8AC3E}">
        <p14:creationId xmlns:p14="http://schemas.microsoft.com/office/powerpoint/2010/main" val="77948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Practicing push pull steering.</a:t>
            </a:r>
          </a:p>
          <a:p>
            <a:pPr marL="171450" indent="-171450">
              <a:buFont typeface="Arial" panose="020B0604020202020204" pitchFamily="34" charset="0"/>
              <a:buChar char="•"/>
            </a:pPr>
            <a:r>
              <a:rPr lang="en-US" dirty="0" smtClean="0"/>
              <a:t>Have</a:t>
            </a:r>
            <a:r>
              <a:rPr lang="en-US" baseline="0" dirty="0" smtClean="0"/>
              <a:t> students stand up with their wheels in their hands at 9 and 3 or 8 and 4.</a:t>
            </a:r>
          </a:p>
          <a:p>
            <a:pPr marL="171450" indent="-171450">
              <a:buFont typeface="Arial" panose="020B0604020202020204" pitchFamily="34" charset="0"/>
              <a:buChar char="•"/>
            </a:pPr>
            <a:r>
              <a:rPr lang="en-US" baseline="0" dirty="0" smtClean="0"/>
              <a:t>Look to the target.</a:t>
            </a:r>
          </a:p>
          <a:p>
            <a:pPr marL="171450" indent="-171450">
              <a:buFont typeface="Arial" panose="020B0604020202020204" pitchFamily="34" charset="0"/>
              <a:buChar char="•"/>
            </a:pPr>
            <a:r>
              <a:rPr lang="en-US" baseline="0" dirty="0" smtClean="0"/>
              <a:t>To turn the wheel push up to ten with the left hand while sliding the right hand to 2.</a:t>
            </a:r>
          </a:p>
          <a:p>
            <a:pPr marL="171450" indent="-171450">
              <a:buFont typeface="Arial" panose="020B0604020202020204" pitchFamily="34" charset="0"/>
              <a:buChar char="•"/>
            </a:pPr>
            <a:r>
              <a:rPr lang="en-US" baseline="0" dirty="0" smtClean="0"/>
              <a:t>Pull down with the right hand to 4 while sliding the left hand back to 8.</a:t>
            </a:r>
          </a:p>
          <a:p>
            <a:pPr marL="171450" indent="-171450">
              <a:buFont typeface="Arial" panose="020B0604020202020204" pitchFamily="34" charset="0"/>
              <a:buChar char="•"/>
            </a:pPr>
            <a:r>
              <a:rPr lang="en-US" baseline="0" dirty="0" smtClean="0"/>
              <a:t>Repeat the process until the wheel has turned about 3 times.</a:t>
            </a:r>
          </a:p>
          <a:p>
            <a:endParaRPr lang="en-US" baseline="0" dirty="0" smtClean="0"/>
          </a:p>
          <a:p>
            <a:pPr marL="171450" indent="-171450">
              <a:buFont typeface="Arial" panose="020B0604020202020204" pitchFamily="34" charset="0"/>
              <a:buChar char="•"/>
            </a:pPr>
            <a:r>
              <a:rPr lang="en-US" baseline="0" dirty="0" smtClean="0"/>
              <a:t>Now go the opposite direction.</a:t>
            </a:r>
          </a:p>
          <a:p>
            <a:pPr marL="171450" indent="-171450">
              <a:buFont typeface="Arial" panose="020B0604020202020204" pitchFamily="34" charset="0"/>
              <a:buChar char="•"/>
            </a:pPr>
            <a:r>
              <a:rPr lang="en-US" baseline="0" dirty="0" smtClean="0"/>
              <a:t>Push the wheel up to 2 with the right hand and slide the left hand up to 10.</a:t>
            </a:r>
          </a:p>
          <a:p>
            <a:pPr marL="171450" indent="-171450">
              <a:buFont typeface="Arial" panose="020B0604020202020204" pitchFamily="34" charset="0"/>
              <a:buChar char="•"/>
            </a:pPr>
            <a:r>
              <a:rPr lang="en-US" baseline="0" dirty="0" smtClean="0"/>
              <a:t>Pull the wheel down with the left hand to 8 while sliding the right hand down to 4.</a:t>
            </a:r>
          </a:p>
          <a:p>
            <a:pPr marL="171450" indent="-171450">
              <a:buFont typeface="Arial" panose="020B0604020202020204" pitchFamily="34" charset="0"/>
              <a:buChar char="•"/>
            </a:pPr>
            <a:r>
              <a:rPr lang="en-US" baseline="0" dirty="0" smtClean="0"/>
              <a:t>Repeat the process until the wheel turns about 3 times.</a:t>
            </a:r>
          </a:p>
        </p:txBody>
      </p:sp>
      <p:sp>
        <p:nvSpPr>
          <p:cNvPr id="4" name="Slide Number Placeholder 3"/>
          <p:cNvSpPr>
            <a:spLocks noGrp="1"/>
          </p:cNvSpPr>
          <p:nvPr>
            <p:ph type="sldNum" sz="quarter" idx="10"/>
          </p:nvPr>
        </p:nvSpPr>
        <p:spPr/>
        <p:txBody>
          <a:bodyPr/>
          <a:lstStyle/>
          <a:p>
            <a:fld id="{6B7843CD-44D8-0B46-A8CD-58CA93A01504}" type="slidenum">
              <a:rPr lang="en-US" smtClean="0"/>
              <a:pPr/>
              <a:t>8</a:t>
            </a:fld>
            <a:endParaRPr lang="en-US"/>
          </a:p>
        </p:txBody>
      </p:sp>
    </p:spTree>
    <p:extLst>
      <p:ext uri="{BB962C8B-B14F-4D97-AF65-F5344CB8AC3E}">
        <p14:creationId xmlns:p14="http://schemas.microsoft.com/office/powerpoint/2010/main" val="80760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Hand-over-hand </a:t>
            </a:r>
            <a:r>
              <a:rPr lang="en-US" baseline="0" dirty="0" smtClean="0"/>
              <a:t>steering </a:t>
            </a:r>
          </a:p>
          <a:p>
            <a:endParaRPr lang="en-US" baseline="0" dirty="0" smtClean="0"/>
          </a:p>
          <a:p>
            <a:r>
              <a:rPr lang="en-US" baseline="0" dirty="0" smtClean="0"/>
              <a:t>1. Use the top third of the steering wheel to move the wheel right or left</a:t>
            </a:r>
          </a:p>
          <a:p>
            <a:r>
              <a:rPr lang="en-US" baseline="0" dirty="0" smtClean="0"/>
              <a:t>2. Repeat hand over hand steering to bring vehicle into the intended path</a:t>
            </a:r>
          </a:p>
          <a:p>
            <a:endParaRPr lang="en-US" baseline="0" dirty="0" smtClean="0"/>
          </a:p>
          <a:p>
            <a:r>
              <a:rPr lang="en-US" baseline="0" dirty="0" smtClean="0"/>
              <a:t>Hand over hand steering is useful for perpendicular parking at slow speeds and also when speed of steering is critical to control a skid. </a:t>
            </a:r>
          </a:p>
          <a:p>
            <a:endParaRPr lang="en-US" baseline="0" dirty="0" smtClean="0"/>
          </a:p>
          <a:p>
            <a:r>
              <a:rPr lang="en-US" baseline="0" dirty="0" smtClean="0"/>
              <a:t>Excessive steering input increases the risk of road departure crashes </a:t>
            </a:r>
          </a:p>
          <a:p>
            <a:endParaRPr lang="en-US" baseline="0" dirty="0" smtClean="0"/>
          </a:p>
        </p:txBody>
      </p:sp>
      <p:sp>
        <p:nvSpPr>
          <p:cNvPr id="4" name="Slide Number Placeholder 3"/>
          <p:cNvSpPr>
            <a:spLocks noGrp="1"/>
          </p:cNvSpPr>
          <p:nvPr>
            <p:ph type="sldNum" sz="quarter" idx="10"/>
          </p:nvPr>
        </p:nvSpPr>
        <p:spPr/>
        <p:txBody>
          <a:bodyPr/>
          <a:lstStyle/>
          <a:p>
            <a:fld id="{6B7843CD-44D8-0B46-A8CD-58CA93A01504}" type="slidenum">
              <a:rPr lang="en-US" smtClean="0"/>
              <a:pPr/>
              <a:t>9</a:t>
            </a:fld>
            <a:endParaRPr lang="en-US"/>
          </a:p>
        </p:txBody>
      </p:sp>
    </p:spTree>
    <p:extLst>
      <p:ext uri="{BB962C8B-B14F-4D97-AF65-F5344CB8AC3E}">
        <p14:creationId xmlns:p14="http://schemas.microsoft.com/office/powerpoint/2010/main" val="359113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Push</a:t>
            </a:r>
            <a:r>
              <a:rPr lang="en-US" baseline="0" dirty="0" smtClean="0"/>
              <a:t>-Pull steering for a right turn:</a:t>
            </a:r>
          </a:p>
          <a:p>
            <a:endParaRPr lang="en-US" baseline="0" dirty="0" smtClean="0"/>
          </a:p>
          <a:p>
            <a:pPr marL="228600" indent="-228600">
              <a:buAutoNum type="arabicPeriod"/>
            </a:pPr>
            <a:r>
              <a:rPr lang="en-US" baseline="0" dirty="0" smtClean="0"/>
              <a:t>Push up with left hand while sliding your right hand up to 2 o’clock.</a:t>
            </a:r>
          </a:p>
          <a:p>
            <a:pPr marL="228600" indent="-228600">
              <a:buAutoNum type="arabicPeriod"/>
            </a:pPr>
            <a:r>
              <a:rPr lang="en-US" baseline="0" dirty="0" smtClean="0"/>
              <a:t>Pull down with your right hand.</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Push</a:t>
            </a:r>
            <a:r>
              <a:rPr lang="en-US" baseline="0" dirty="0" smtClean="0"/>
              <a:t>-Pull steering for a left turn:</a:t>
            </a:r>
          </a:p>
          <a:p>
            <a:endParaRPr lang="en-US" baseline="0" dirty="0" smtClean="0"/>
          </a:p>
          <a:p>
            <a:pPr marL="228600" indent="-228600">
              <a:buAutoNum type="arabicPeriod"/>
            </a:pPr>
            <a:r>
              <a:rPr lang="en-US" baseline="0" dirty="0" smtClean="0"/>
              <a:t>Push up with right hand while sliding your left hand up to 2 o’clock.</a:t>
            </a:r>
          </a:p>
          <a:p>
            <a:pPr marL="228600" indent="-228600">
              <a:buAutoNum type="arabicPeriod"/>
            </a:pPr>
            <a:r>
              <a:rPr lang="en-US" baseline="0" dirty="0" smtClean="0"/>
              <a:t>Pull down with your left hand</a:t>
            </a:r>
          </a:p>
          <a:p>
            <a:pPr marL="228600" indent="-228600">
              <a:buAutoNum type="arabicPeriod"/>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Hand-to-hand steering is useful for precision maneuvers, steering smoothly through curves, and intersection entry and exit.</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6B7843CD-44D8-0B46-A8CD-58CA93A01504}" type="slidenum">
              <a:rPr lang="en-US" smtClean="0"/>
              <a:pPr/>
              <a:t>10</a:t>
            </a:fld>
            <a:endParaRPr lang="en-US"/>
          </a:p>
        </p:txBody>
      </p:sp>
    </p:spTree>
    <p:extLst>
      <p:ext uri="{BB962C8B-B14F-4D97-AF65-F5344CB8AC3E}">
        <p14:creationId xmlns:p14="http://schemas.microsoft.com/office/powerpoint/2010/main" val="359113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F5A7CD-58BC-F843-A761-4E0319604768}" type="datetime1">
              <a:rPr lang="en-US" smtClean="0"/>
              <a:pPr/>
              <a:t>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1428055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403D1-1886-A541-9692-E965FE92F57D}" type="datetime1">
              <a:rPr lang="en-US" smtClean="0"/>
              <a:pPr/>
              <a:t>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911415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B69DF-4A31-E248-9CAA-22CB1F8B51CD}" type="datetime1">
              <a:rPr lang="en-US" smtClean="0"/>
              <a:pPr/>
              <a:t>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428173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959D8-B646-DD49-93D8-B1579B7BF5AA}" type="datetime1">
              <a:rPr lang="en-US" smtClean="0"/>
              <a:pPr/>
              <a:t>1/5/2018</a:t>
            </a:fld>
            <a:endParaRPr lang="en-US"/>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327776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92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74C97-8C25-4943-912D-90A0470F6494}" type="datetime1">
              <a:rPr lang="en-US" smtClean="0"/>
              <a:pPr/>
              <a:t>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588C46-7774-5049-831F-9A27F39DCBFA}" type="datetime1">
              <a:rPr lang="en-US" smtClean="0"/>
              <a:pPr/>
              <a:t>1/5/2018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329674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784BD8-340B-6840-B88B-D79358CBB085}" type="datetime1">
              <a:rPr lang="en-US" smtClean="0"/>
              <a:pPr/>
              <a:t>1/5/2018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264291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88C0D7-36FE-CB4E-95AF-76C6064ABF40}" type="datetime1">
              <a:rPr lang="en-US" smtClean="0"/>
              <a:pPr/>
              <a:t>1/5/2018</a:t>
            </a:fld>
            <a:endParaRPr lang="en-US"/>
          </a:p>
        </p:txBody>
      </p:sp>
      <p:sp>
        <p:nvSpPr>
          <p:cNvPr id="9" name="Slide Number Placeholder 8"/>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426907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Montana Teen Driver Curriculum 2.0</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257218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E14065-6F2B-E54C-8878-5BBC0420C795}" type="datetime1">
              <a:rPr lang="en-US" smtClean="0"/>
              <a:pPr/>
              <a:t>1/5/2018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807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F0745-4831-D943-9C50-C2BBD02B2884}" type="datetime1">
              <a:rPr lang="en-US" smtClean="0"/>
              <a:pPr/>
              <a:t>1/5/2018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357583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57D91-8B84-694A-B748-B91577D493CA}" type="datetime1">
              <a:rPr lang="en-US" smtClean="0"/>
              <a:pPr/>
              <a:t>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561ED-4623-CE4E-A942-B60425819F66}" type="slidenum">
              <a:rPr lang="en-US" smtClean="0"/>
              <a:pPr/>
              <a:t>‹#›</a:t>
            </a:fld>
            <a:endParaRPr lang="en-US"/>
          </a:p>
        </p:txBody>
      </p:sp>
    </p:spTree>
    <p:extLst>
      <p:ext uri="{BB962C8B-B14F-4D97-AF65-F5344CB8AC3E}">
        <p14:creationId xmlns:p14="http://schemas.microsoft.com/office/powerpoint/2010/main" val="361742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199" y="6356350"/>
            <a:ext cx="245038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Montana Teen Driver Curriculum 2.0</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561ED-4623-CE4E-A942-B60425819F66}" type="slidenum">
              <a:rPr lang="en-US" smtClean="0"/>
              <a:pPr/>
              <a:t>‹#›</a:t>
            </a:fld>
            <a:endParaRPr lang="en-US"/>
          </a:p>
        </p:txBody>
      </p:sp>
      <p:sp>
        <p:nvSpPr>
          <p:cNvPr id="8" name="Rectangle 7"/>
          <p:cNvSpPr/>
          <p:nvPr/>
        </p:nvSpPr>
        <p:spPr>
          <a:xfrm>
            <a:off x="7842556" y="6400411"/>
            <a:ext cx="710682" cy="276999"/>
          </a:xfrm>
          <a:prstGeom prst="rect">
            <a:avLst/>
          </a:prstGeom>
        </p:spPr>
        <p:txBody>
          <a:bodyPr wrap="square">
            <a:spAutoFit/>
          </a:bodyPr>
          <a:lstStyle/>
          <a:p>
            <a:r>
              <a:rPr lang="en-US" sz="1200" dirty="0" smtClean="0">
                <a:solidFill>
                  <a:schemeClr val="tx1">
                    <a:lumMod val="65000"/>
                    <a:lumOff val="35000"/>
                  </a:schemeClr>
                </a:solidFill>
              </a:rPr>
              <a:t>M 2.2</a:t>
            </a:r>
            <a:r>
              <a:rPr lang="en-US" sz="1200" baseline="0" dirty="0" smtClean="0">
                <a:solidFill>
                  <a:schemeClr val="tx1">
                    <a:lumMod val="65000"/>
                    <a:lumOff val="35000"/>
                  </a:schemeClr>
                </a:solidFill>
              </a:rPr>
              <a:t> -</a:t>
            </a:r>
            <a:endParaRPr lang="en-US" sz="1200" dirty="0"/>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4"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4.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file://localhost/http://www.auto.com/art/reviews/2000_autos/2000_ford_taurus/1105_ford_taurus_interior.jpg" TargetMode="External"/><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2631"/>
            <a:ext cx="7772400" cy="1964488"/>
          </a:xfrm>
        </p:spPr>
        <p:txBody>
          <a:bodyPr>
            <a:normAutofit/>
          </a:bodyPr>
          <a:lstStyle/>
          <a:p>
            <a:r>
              <a:rPr lang="en-US" sz="3200" dirty="0" smtClean="0"/>
              <a:t>Module 2.2</a:t>
            </a:r>
            <a:r>
              <a:rPr lang="en-US" dirty="0" smtClean="0"/>
              <a:t/>
            </a:r>
            <a:br>
              <a:rPr lang="en-US" dirty="0" smtClean="0"/>
            </a:br>
            <a:r>
              <a:rPr lang="en-US" dirty="0" smtClean="0">
                <a:solidFill>
                  <a:srgbClr val="C00000"/>
                </a:solidFill>
              </a:rPr>
              <a:t>Basic Control</a:t>
            </a:r>
            <a:br>
              <a:rPr lang="en-US" dirty="0" smtClean="0">
                <a:solidFill>
                  <a:srgbClr val="C00000"/>
                </a:solidFill>
              </a:rPr>
            </a:br>
            <a:r>
              <a:rPr lang="en-US" dirty="0" smtClean="0">
                <a:solidFill>
                  <a:srgbClr val="C00000"/>
                </a:solidFill>
              </a:rPr>
              <a:t>and Vehicle Balance</a:t>
            </a:r>
          </a:p>
        </p:txBody>
      </p:sp>
      <p:sp>
        <p:nvSpPr>
          <p:cNvPr id="3" name="Subtitle 2"/>
          <p:cNvSpPr>
            <a:spLocks noGrp="1"/>
          </p:cNvSpPr>
          <p:nvPr>
            <p:ph type="subTitle" idx="1"/>
          </p:nvPr>
        </p:nvSpPr>
        <p:spPr>
          <a:xfrm>
            <a:off x="1371600" y="3195262"/>
            <a:ext cx="6400800" cy="664863"/>
          </a:xfrm>
        </p:spPr>
        <p:txBody>
          <a:bodyPr/>
          <a:lstStyle/>
          <a:p>
            <a:r>
              <a:rPr lang="en-US" dirty="0" smtClean="0">
                <a:latin typeface="Arial" pitchFamily="34" charset="0"/>
                <a:cs typeface="Arial" pitchFamily="34" charset="0"/>
              </a:rPr>
              <a:t>Keys to Your Success</a:t>
            </a:r>
            <a:endParaRPr lang="en-US"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76BC74CA-E8E8-5E4C-AB4D-D4488F9C7B28}" type="slidenum">
              <a:rPr lang="en-US" smtClean="0"/>
              <a:pPr/>
              <a:t>1</a:t>
            </a:fld>
            <a:endParaRPr lang="en-US"/>
          </a:p>
        </p:txBody>
      </p:sp>
      <p:pic>
        <p:nvPicPr>
          <p:cNvPr id="4" name="Picture 3"/>
          <p:cNvPicPr>
            <a:picLocks noChangeAspect="1"/>
          </p:cNvPicPr>
          <p:nvPr/>
        </p:nvPicPr>
        <p:blipFill>
          <a:blip r:embed="rId3"/>
          <a:stretch>
            <a:fillRect/>
          </a:stretch>
        </p:blipFill>
        <p:spPr>
          <a:xfrm>
            <a:off x="3202227" y="3864601"/>
            <a:ext cx="2573540" cy="1301448"/>
          </a:xfrm>
          <a:prstGeom prst="rect">
            <a:avLst/>
          </a:prstGeom>
        </p:spPr>
      </p:pic>
      <p:sp>
        <p:nvSpPr>
          <p:cNvPr id="6" name="TextBox 5"/>
          <p:cNvSpPr txBox="1"/>
          <p:nvPr/>
        </p:nvSpPr>
        <p:spPr>
          <a:xfrm>
            <a:off x="685800" y="236306"/>
            <a:ext cx="7772400" cy="461665"/>
          </a:xfrm>
          <a:prstGeom prst="rect">
            <a:avLst/>
          </a:prstGeom>
          <a:noFill/>
        </p:spPr>
        <p:txBody>
          <a:bodyPr wrap="square" rtlCol="0">
            <a:spAutoFit/>
          </a:bodyPr>
          <a:lstStyle/>
          <a:p>
            <a:pPr algn="ctr"/>
            <a:r>
              <a:rPr lang="en-US" sz="2400" b="1" dirty="0" smtClean="0">
                <a:solidFill>
                  <a:schemeClr val="bg1">
                    <a:lumMod val="75000"/>
                  </a:schemeClr>
                </a:solidFill>
                <a:latin typeface="Arial" pitchFamily="34" charset="0"/>
                <a:cs typeface="Arial" pitchFamily="34" charset="0"/>
              </a:rPr>
              <a:t>Montana Teen Driver Education and Training</a:t>
            </a:r>
            <a:endParaRPr lang="en-US" sz="2400" b="1" dirty="0">
              <a:solidFill>
                <a:schemeClr val="bg1">
                  <a:lumMod val="75000"/>
                </a:schemeClr>
              </a:solidFill>
              <a:latin typeface="Arial" pitchFamily="34" charset="0"/>
              <a:cs typeface="Arial"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153" y="5869521"/>
            <a:ext cx="849694" cy="760513"/>
          </a:xfrm>
          <a:prstGeom prst="rect">
            <a:avLst/>
          </a:prstGeom>
        </p:spPr>
      </p:pic>
    </p:spTree>
    <p:extLst>
      <p:ext uri="{BB962C8B-B14F-4D97-AF65-F5344CB8AC3E}">
        <p14:creationId xmlns:p14="http://schemas.microsoft.com/office/powerpoint/2010/main" val="2048270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smtClean="0">
                <a:solidFill>
                  <a:srgbClr val="C00000"/>
                </a:solidFill>
                <a:latin typeface="+mj-lt"/>
              </a:rPr>
              <a:t>Steering</a:t>
            </a:r>
            <a:r>
              <a:rPr lang="en-US" dirty="0">
                <a:latin typeface="+mj-lt"/>
              </a:rPr>
              <a:t/>
            </a:r>
            <a:br>
              <a:rPr lang="en-US" dirty="0">
                <a:latin typeface="+mj-lt"/>
              </a:rPr>
            </a:br>
            <a:r>
              <a:rPr lang="en-US" sz="3600" b="1" dirty="0" smtClean="0">
                <a:latin typeface="+mj-lt"/>
              </a:rPr>
              <a:t>Push-Pull/Hand </a:t>
            </a:r>
            <a:r>
              <a:rPr lang="en-US" sz="3600" b="1" dirty="0" smtClean="0">
                <a:latin typeface="+mj-lt"/>
              </a:rPr>
              <a:t>over</a:t>
            </a:r>
            <a:r>
              <a:rPr lang="en-US" sz="3600" b="1" dirty="0" smtClean="0">
                <a:latin typeface="+mj-lt"/>
              </a:rPr>
              <a:t> </a:t>
            </a:r>
            <a:r>
              <a:rPr lang="en-US" sz="3600" b="1" dirty="0" smtClean="0">
                <a:latin typeface="+mj-lt"/>
              </a:rPr>
              <a:t>Hand</a:t>
            </a:r>
            <a:endParaRPr lang="en-US" sz="3600" b="1" dirty="0">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10</a:t>
            </a:fld>
            <a:endParaRPr lang="en-US"/>
          </a:p>
        </p:txBody>
      </p:sp>
      <p:pic>
        <p:nvPicPr>
          <p:cNvPr id="3" name="Hand-over-ha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5013" y="1537970"/>
            <a:ext cx="7037493" cy="3958590"/>
          </a:xfrm>
          <a:prstGeom prst="rect">
            <a:avLst/>
          </a:prstGeom>
        </p:spPr>
      </p:pic>
      <p:sp>
        <p:nvSpPr>
          <p:cNvPr id="6" name="TextBox 5"/>
          <p:cNvSpPr txBox="1"/>
          <p:nvPr/>
        </p:nvSpPr>
        <p:spPr>
          <a:xfrm>
            <a:off x="2326640" y="5842000"/>
            <a:ext cx="4714240" cy="369332"/>
          </a:xfrm>
          <a:prstGeom prst="rect">
            <a:avLst/>
          </a:prstGeom>
          <a:noFill/>
        </p:spPr>
        <p:txBody>
          <a:bodyPr wrap="square" rtlCol="0">
            <a:spAutoFit/>
          </a:bodyPr>
          <a:lstStyle/>
          <a:p>
            <a:pPr algn="ctr"/>
            <a:r>
              <a:rPr lang="en-US" dirty="0" smtClean="0"/>
              <a:t>VIDEO: Pulling over on left side and parking.</a:t>
            </a:r>
            <a:endParaRPr lang="en-US" dirty="0"/>
          </a:p>
        </p:txBody>
      </p:sp>
    </p:spTree>
    <p:extLst>
      <p:ext uri="{BB962C8B-B14F-4D97-AF65-F5344CB8AC3E}">
        <p14:creationId xmlns:p14="http://schemas.microsoft.com/office/powerpoint/2010/main" val="2655010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5206"/>
          </a:xfrm>
        </p:spPr>
        <p:txBody>
          <a:bodyPr>
            <a:normAutofit/>
          </a:bodyPr>
          <a:lstStyle/>
          <a:p>
            <a:r>
              <a:rPr lang="en-US" sz="4000" dirty="0" smtClean="0">
                <a:solidFill>
                  <a:srgbClr val="C00000"/>
                </a:solidFill>
                <a:latin typeface="+mj-lt"/>
              </a:rPr>
              <a:t>Shifting Into Gear</a:t>
            </a:r>
            <a:endParaRPr lang="en-US" sz="4000" dirty="0">
              <a:solidFill>
                <a:srgbClr val="C00000"/>
              </a:solidFill>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11</a:t>
            </a:fld>
            <a:endParaRPr lang="en-US"/>
          </a:p>
        </p:txBody>
      </p:sp>
      <p:pic>
        <p:nvPicPr>
          <p:cNvPr id="5" name="Picture 4"/>
          <p:cNvPicPr>
            <a:picLocks noChangeAspect="1"/>
          </p:cNvPicPr>
          <p:nvPr/>
        </p:nvPicPr>
        <p:blipFill>
          <a:blip r:embed="rId3"/>
          <a:stretch>
            <a:fillRect/>
          </a:stretch>
        </p:blipFill>
        <p:spPr>
          <a:xfrm>
            <a:off x="3433094" y="1615424"/>
            <a:ext cx="2391556" cy="1593374"/>
          </a:xfrm>
          <a:prstGeom prst="rect">
            <a:avLst/>
          </a:prstGeom>
        </p:spPr>
      </p:pic>
      <p:pic>
        <p:nvPicPr>
          <p:cNvPr id="6" name="Picture 5"/>
          <p:cNvPicPr>
            <a:picLocks noChangeAspect="1"/>
          </p:cNvPicPr>
          <p:nvPr/>
        </p:nvPicPr>
        <p:blipFill>
          <a:blip r:embed="rId4"/>
          <a:stretch>
            <a:fillRect/>
          </a:stretch>
        </p:blipFill>
        <p:spPr>
          <a:xfrm>
            <a:off x="5974054" y="1164110"/>
            <a:ext cx="2726250" cy="2044688"/>
          </a:xfrm>
          <a:prstGeom prst="rect">
            <a:avLst/>
          </a:prstGeom>
        </p:spPr>
      </p:pic>
      <p:pic>
        <p:nvPicPr>
          <p:cNvPr id="7" name="Picture 6"/>
          <p:cNvPicPr>
            <a:picLocks noChangeAspect="1"/>
          </p:cNvPicPr>
          <p:nvPr/>
        </p:nvPicPr>
        <p:blipFill>
          <a:blip r:embed="rId5"/>
          <a:stretch>
            <a:fillRect/>
          </a:stretch>
        </p:blipFill>
        <p:spPr>
          <a:xfrm>
            <a:off x="217071" y="1289481"/>
            <a:ext cx="3066619" cy="1919317"/>
          </a:xfrm>
          <a:prstGeom prst="rect">
            <a:avLst/>
          </a:prstGeom>
        </p:spPr>
      </p:pic>
      <p:pic>
        <p:nvPicPr>
          <p:cNvPr id="8" name="Picture 7"/>
          <p:cNvPicPr>
            <a:picLocks noChangeAspect="1"/>
          </p:cNvPicPr>
          <p:nvPr/>
        </p:nvPicPr>
        <p:blipFill>
          <a:blip r:embed="rId6"/>
          <a:stretch>
            <a:fillRect/>
          </a:stretch>
        </p:blipFill>
        <p:spPr>
          <a:xfrm>
            <a:off x="4987918" y="3565989"/>
            <a:ext cx="3507899" cy="263092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591" y="3565990"/>
            <a:ext cx="4299073" cy="2626465"/>
          </a:xfrm>
          <a:prstGeom prst="rect">
            <a:avLst/>
          </a:prstGeom>
        </p:spPr>
      </p:pic>
    </p:spTree>
    <p:extLst>
      <p:ext uri="{BB962C8B-B14F-4D97-AF65-F5344CB8AC3E}">
        <p14:creationId xmlns:p14="http://schemas.microsoft.com/office/powerpoint/2010/main" val="2894572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7164"/>
          </a:xfrm>
        </p:spPr>
        <p:txBody>
          <a:bodyPr>
            <a:normAutofit/>
          </a:bodyPr>
          <a:lstStyle/>
          <a:p>
            <a:r>
              <a:rPr lang="en-US" sz="4000" dirty="0" smtClean="0">
                <a:solidFill>
                  <a:srgbClr val="C00000"/>
                </a:solidFill>
                <a:latin typeface="+mj-lt"/>
              </a:rPr>
              <a:t>Accelerating</a:t>
            </a:r>
            <a:endParaRPr lang="en-US" sz="4000" dirty="0">
              <a:solidFill>
                <a:srgbClr val="C00000"/>
              </a:solidFill>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12</a:t>
            </a:fld>
            <a:endParaRPr lang="en-US"/>
          </a:p>
        </p:txBody>
      </p:sp>
      <p:pic>
        <p:nvPicPr>
          <p:cNvPr id="6" name="Picture 5" descr="Accelerator 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5537" y="1191802"/>
            <a:ext cx="7264264" cy="4533674"/>
          </a:xfrm>
          <a:prstGeom prst="rect">
            <a:avLst/>
          </a:prstGeom>
        </p:spPr>
      </p:pic>
    </p:spTree>
    <p:extLst>
      <p:ext uri="{BB962C8B-B14F-4D97-AF65-F5344CB8AC3E}">
        <p14:creationId xmlns:p14="http://schemas.microsoft.com/office/powerpoint/2010/main" val="944609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latin typeface="+mj-lt"/>
              </a:rPr>
              <a:t>Accelerating</a:t>
            </a:r>
            <a:endParaRPr lang="en-US" sz="4000" dirty="0">
              <a:solidFill>
                <a:srgbClr val="C00000"/>
              </a:solidFill>
              <a:latin typeface="+mj-lt"/>
            </a:endParaRPr>
          </a:p>
        </p:txBody>
      </p:sp>
      <p:sp>
        <p:nvSpPr>
          <p:cNvPr id="3" name="Content Placeholder 2"/>
          <p:cNvSpPr>
            <a:spLocks noGrp="1"/>
          </p:cNvSpPr>
          <p:nvPr>
            <p:ph idx="1"/>
          </p:nvPr>
        </p:nvSpPr>
        <p:spPr>
          <a:xfrm>
            <a:off x="1962364" y="1600200"/>
            <a:ext cx="6102849" cy="4525963"/>
          </a:xfrm>
        </p:spPr>
        <p:txBody>
          <a:bodyPr/>
          <a:lstStyle/>
          <a:p>
            <a:r>
              <a:rPr lang="en-US" dirty="0" smtClean="0">
                <a:latin typeface="Arial" pitchFamily="34" charset="0"/>
                <a:cs typeface="Arial" pitchFamily="34" charset="0"/>
              </a:rPr>
              <a:t>Cover (idle speed)</a:t>
            </a:r>
          </a:p>
          <a:p>
            <a:r>
              <a:rPr lang="en-US" dirty="0" smtClean="0">
                <a:latin typeface="Arial" pitchFamily="34" charset="0"/>
                <a:cs typeface="Arial" pitchFamily="34" charset="0"/>
              </a:rPr>
              <a:t>Light acceleration</a:t>
            </a:r>
          </a:p>
          <a:p>
            <a:r>
              <a:rPr lang="en-US" dirty="0" smtClean="0">
                <a:latin typeface="Arial" pitchFamily="34" charset="0"/>
                <a:cs typeface="Arial" pitchFamily="34" charset="0"/>
              </a:rPr>
              <a:t>Progressive acceleration</a:t>
            </a:r>
          </a:p>
          <a:p>
            <a:r>
              <a:rPr lang="en-US" dirty="0" smtClean="0">
                <a:latin typeface="Arial" pitchFamily="34" charset="0"/>
                <a:cs typeface="Arial" pitchFamily="34" charset="0"/>
              </a:rPr>
              <a:t>Thrusting acceleration</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13</a:t>
            </a:fld>
            <a:endParaRPr lang="en-US"/>
          </a:p>
        </p:txBody>
      </p:sp>
    </p:spTree>
    <p:extLst>
      <p:ext uri="{BB962C8B-B14F-4D97-AF65-F5344CB8AC3E}">
        <p14:creationId xmlns:p14="http://schemas.microsoft.com/office/powerpoint/2010/main" val="3308426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149"/>
          </a:xfrm>
        </p:spPr>
        <p:txBody>
          <a:bodyPr>
            <a:normAutofit/>
          </a:bodyPr>
          <a:lstStyle/>
          <a:p>
            <a:r>
              <a:rPr lang="en-US" sz="4000" dirty="0" smtClean="0">
                <a:solidFill>
                  <a:srgbClr val="C00000"/>
                </a:solidFill>
                <a:latin typeface="+mj-lt"/>
              </a:rPr>
              <a:t>Braking</a:t>
            </a:r>
            <a:endParaRPr lang="en-US" sz="4000" dirty="0">
              <a:solidFill>
                <a:srgbClr val="C00000"/>
              </a:solidFill>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14</a:t>
            </a:fld>
            <a:endParaRPr lang="en-US"/>
          </a:p>
        </p:txBody>
      </p:sp>
      <p:pic>
        <p:nvPicPr>
          <p:cNvPr id="7" name="Picture 6" descr="Foot on Brak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0385" y="1203336"/>
            <a:ext cx="3682975" cy="2679640"/>
          </a:xfrm>
          <a:prstGeom prst="rect">
            <a:avLst/>
          </a:prstGeom>
        </p:spPr>
      </p:pic>
      <p:pic>
        <p:nvPicPr>
          <p:cNvPr id="3" name="2.2-Braking ped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38072" y="2072640"/>
            <a:ext cx="5474078" cy="3649385"/>
          </a:xfrm>
          <a:prstGeom prst="rect">
            <a:avLst/>
          </a:prstGeom>
        </p:spPr>
      </p:pic>
    </p:spTree>
    <p:extLst>
      <p:ext uri="{BB962C8B-B14F-4D97-AF65-F5344CB8AC3E}">
        <p14:creationId xmlns:p14="http://schemas.microsoft.com/office/powerpoint/2010/main" val="362753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3874"/>
          </a:xfrm>
        </p:spPr>
        <p:txBody>
          <a:bodyPr/>
          <a:lstStyle/>
          <a:p>
            <a:r>
              <a:rPr lang="en-US" sz="4000" dirty="0" smtClean="0">
                <a:solidFill>
                  <a:srgbClr val="C00000"/>
                </a:solidFill>
                <a:latin typeface="+mj-lt"/>
              </a:rPr>
              <a:t>Braking</a:t>
            </a:r>
            <a:endParaRPr lang="en-US" sz="4000" dirty="0">
              <a:solidFill>
                <a:srgbClr val="C00000"/>
              </a:solidFill>
              <a:latin typeface="+mj-lt"/>
            </a:endParaRPr>
          </a:p>
        </p:txBody>
      </p:sp>
      <p:sp>
        <p:nvSpPr>
          <p:cNvPr id="3" name="Content Placeholder 2"/>
          <p:cNvSpPr>
            <a:spLocks noGrp="1"/>
          </p:cNvSpPr>
          <p:nvPr>
            <p:ph idx="1"/>
          </p:nvPr>
        </p:nvSpPr>
        <p:spPr>
          <a:xfrm>
            <a:off x="1354667" y="1430868"/>
            <a:ext cx="2542854" cy="3228653"/>
          </a:xfrm>
        </p:spPr>
        <p:txBody>
          <a:bodyPr/>
          <a:lstStyle/>
          <a:p>
            <a:r>
              <a:rPr lang="en-US" dirty="0" smtClean="0">
                <a:latin typeface="Arial" pitchFamily="34" charset="0"/>
                <a:cs typeface="Arial" pitchFamily="34" charset="0"/>
              </a:rPr>
              <a:t>Cover</a:t>
            </a:r>
          </a:p>
          <a:p>
            <a:r>
              <a:rPr lang="en-US" dirty="0">
                <a:latin typeface="Arial" pitchFamily="34" charset="0"/>
                <a:cs typeface="Arial" pitchFamily="34" charset="0"/>
              </a:rPr>
              <a:t>Controlled</a:t>
            </a:r>
          </a:p>
          <a:p>
            <a:r>
              <a:rPr lang="en-US" dirty="0" smtClean="0">
                <a:latin typeface="Arial" pitchFamily="34" charset="0"/>
                <a:cs typeface="Arial" pitchFamily="34" charset="0"/>
              </a:rPr>
              <a:t>Trail</a:t>
            </a:r>
          </a:p>
          <a:p>
            <a:r>
              <a:rPr lang="en-US" dirty="0" smtClean="0">
                <a:latin typeface="Arial" pitchFamily="34" charset="0"/>
                <a:cs typeface="Arial" pitchFamily="34" charset="0"/>
              </a:rPr>
              <a:t>Threshold</a:t>
            </a:r>
          </a:p>
          <a:p>
            <a:r>
              <a:rPr lang="en-US" dirty="0" smtClean="0">
                <a:latin typeface="Arial" pitchFamily="34" charset="0"/>
                <a:cs typeface="Arial" pitchFamily="34" charset="0"/>
              </a:rPr>
              <a:t>ABS</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30868"/>
            <a:ext cx="3580952" cy="3758730"/>
          </a:xfrm>
          <a:prstGeom prst="rect">
            <a:avLst/>
          </a:prstGeom>
        </p:spPr>
      </p:pic>
    </p:spTree>
    <p:extLst>
      <p:ext uri="{BB962C8B-B14F-4D97-AF65-F5344CB8AC3E}">
        <p14:creationId xmlns:p14="http://schemas.microsoft.com/office/powerpoint/2010/main" val="1456570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673" y="201635"/>
            <a:ext cx="7376845" cy="1143000"/>
          </a:xfrm>
        </p:spPr>
        <p:txBody>
          <a:bodyPr>
            <a:normAutofit/>
          </a:bodyPr>
          <a:lstStyle/>
          <a:p>
            <a:r>
              <a:rPr lang="en-US" sz="4000" dirty="0" smtClean="0">
                <a:solidFill>
                  <a:srgbClr val="C00000"/>
                </a:solidFill>
                <a:latin typeface="+mj-lt"/>
              </a:rPr>
              <a:t>Braking Student Activity 3</a:t>
            </a:r>
            <a:endParaRPr lang="en-US" sz="4000" dirty="0">
              <a:solidFill>
                <a:srgbClr val="C00000"/>
              </a:solidFill>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16</a:t>
            </a:fld>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110630" y="1344635"/>
            <a:ext cx="3118396" cy="302484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577" y="4637886"/>
            <a:ext cx="1400602" cy="95385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2598" y="4637886"/>
            <a:ext cx="1400602" cy="953858"/>
          </a:xfrm>
          <a:prstGeom prst="rect">
            <a:avLst/>
          </a:prstGeom>
        </p:spPr>
      </p:pic>
      <p:sp>
        <p:nvSpPr>
          <p:cNvPr id="8" name="TextBox 7"/>
          <p:cNvSpPr txBox="1"/>
          <p:nvPr/>
        </p:nvSpPr>
        <p:spPr>
          <a:xfrm>
            <a:off x="2856577" y="5675485"/>
            <a:ext cx="1290388" cy="369332"/>
          </a:xfrm>
          <a:prstGeom prst="rect">
            <a:avLst/>
          </a:prstGeom>
          <a:noFill/>
        </p:spPr>
        <p:txBody>
          <a:bodyPr wrap="square" rtlCol="0">
            <a:spAutoFit/>
          </a:bodyPr>
          <a:lstStyle/>
          <a:p>
            <a:pPr algn="ctr"/>
            <a:r>
              <a:rPr lang="en-US" dirty="0" smtClean="0"/>
              <a:t>Brake</a:t>
            </a:r>
            <a:endParaRPr lang="en-US" dirty="0"/>
          </a:p>
        </p:txBody>
      </p:sp>
      <p:sp>
        <p:nvSpPr>
          <p:cNvPr id="9" name="TextBox 8"/>
          <p:cNvSpPr txBox="1"/>
          <p:nvPr/>
        </p:nvSpPr>
        <p:spPr>
          <a:xfrm>
            <a:off x="5280917" y="5679785"/>
            <a:ext cx="1445728" cy="369332"/>
          </a:xfrm>
          <a:prstGeom prst="rect">
            <a:avLst/>
          </a:prstGeom>
          <a:noFill/>
        </p:spPr>
        <p:txBody>
          <a:bodyPr wrap="square" rtlCol="0">
            <a:spAutoFit/>
          </a:bodyPr>
          <a:lstStyle/>
          <a:p>
            <a:pPr algn="ctr"/>
            <a:r>
              <a:rPr lang="en-US" dirty="0" smtClean="0"/>
              <a:t>Accelerator</a:t>
            </a:r>
            <a:endParaRPr lang="en-US" dirty="0"/>
          </a:p>
        </p:txBody>
      </p:sp>
    </p:spTree>
    <p:extLst>
      <p:ext uri="{BB962C8B-B14F-4D97-AF65-F5344CB8AC3E}">
        <p14:creationId xmlns:p14="http://schemas.microsoft.com/office/powerpoint/2010/main" val="3921556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2-06-18 at 12.07.55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8505" y="1658938"/>
            <a:ext cx="640873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3" name="Rectangle 13"/>
          <p:cNvSpPr>
            <a:spLocks noChangeArrowheads="1"/>
          </p:cNvSpPr>
          <p:nvPr/>
        </p:nvSpPr>
        <p:spPr bwMode="auto">
          <a:xfrm>
            <a:off x="2895600" y="533400"/>
            <a:ext cx="5354548" cy="762000"/>
          </a:xfrm>
          <a:prstGeom prst="rect">
            <a:avLst/>
          </a:prstGeom>
          <a:noFill/>
          <a:ln w="9525">
            <a:noFill/>
            <a:miter lim="800000"/>
            <a:headEnd/>
            <a:tailEnd/>
          </a:ln>
        </p:spPr>
        <p:txBody>
          <a:bodyPr anchor="ctr"/>
          <a:lstStyle/>
          <a:p>
            <a:pPr algn="ctr">
              <a:defRPr/>
            </a:pPr>
            <a:r>
              <a:rPr lang="en-US" sz="4000" dirty="0">
                <a:solidFill>
                  <a:srgbClr val="C00000"/>
                </a:solidFill>
                <a:latin typeface="+mj-lt"/>
                <a:cs typeface="Arial" pitchFamily="34" charset="0"/>
              </a:rPr>
              <a:t>A Target is…</a:t>
            </a:r>
          </a:p>
        </p:txBody>
      </p:sp>
      <p:sp>
        <p:nvSpPr>
          <p:cNvPr id="78853" name="Oval 16"/>
          <p:cNvSpPr>
            <a:spLocks noChangeArrowheads="1"/>
          </p:cNvSpPr>
          <p:nvPr/>
        </p:nvSpPr>
        <p:spPr bwMode="auto">
          <a:xfrm>
            <a:off x="4274694" y="2689441"/>
            <a:ext cx="373505" cy="314793"/>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35844" name="Text Box 17"/>
          <p:cNvSpPr txBox="1">
            <a:spLocks noChangeArrowheads="1"/>
          </p:cNvSpPr>
          <p:nvPr/>
        </p:nvSpPr>
        <p:spPr bwMode="auto">
          <a:xfrm>
            <a:off x="2520846" y="5104151"/>
            <a:ext cx="5408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smtClean="0">
                <a:solidFill>
                  <a:schemeClr val="bg1"/>
                </a:solidFill>
                <a:latin typeface="+mj-lt"/>
                <a:cs typeface="Arial" pitchFamily="34" charset="0"/>
              </a:rPr>
              <a:t>. . . a fixed object in the center of the path you intend to drive.</a:t>
            </a:r>
          </a:p>
        </p:txBody>
      </p:sp>
      <p:pic>
        <p:nvPicPr>
          <p:cNvPr id="36869" name="Picture 7" descr="Screen Shot 2012-04-15 at 6.20.04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346075"/>
            <a:ext cx="26670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6B561ED-4623-CE4E-A942-B60425819F66}" type="slidenum">
              <a:rPr lang="en-US" smtClean="0"/>
              <a:pPr/>
              <a:t>17</a:t>
            </a:fld>
            <a:endParaRPr lang="en-US"/>
          </a:p>
        </p:txBody>
      </p:sp>
    </p:spTree>
    <p:extLst>
      <p:ext uri="{BB962C8B-B14F-4D97-AF65-F5344CB8AC3E}">
        <p14:creationId xmlns:p14="http://schemas.microsoft.com/office/powerpoint/2010/main" val="2003821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4000"/>
                                  </p:stCondLst>
                                  <p:childTnLst>
                                    <p:set>
                                      <p:cBhvr>
                                        <p:cTn id="6" dur="1" fill="hold">
                                          <p:stCondLst>
                                            <p:cond delay="0"/>
                                          </p:stCondLst>
                                        </p:cTn>
                                        <p:tgtEl>
                                          <p:spTgt spid="78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Screen Shot 2012-07-03 at 5.17.24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55887" y="1891506"/>
            <a:ext cx="603091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5"/>
          <p:cNvSpPr>
            <a:spLocks noChangeArrowheads="1"/>
          </p:cNvSpPr>
          <p:nvPr/>
        </p:nvSpPr>
        <p:spPr bwMode="auto">
          <a:xfrm>
            <a:off x="3685854" y="533400"/>
            <a:ext cx="5000946" cy="762000"/>
          </a:xfrm>
          <a:prstGeom prst="rect">
            <a:avLst/>
          </a:prstGeom>
          <a:noFill/>
          <a:ln w="9525">
            <a:noFill/>
            <a:miter lim="800000"/>
            <a:headEnd/>
            <a:tailEnd/>
          </a:ln>
        </p:spPr>
        <p:txBody>
          <a:bodyPr anchor="ctr"/>
          <a:lstStyle/>
          <a:p>
            <a:pPr>
              <a:defRPr/>
            </a:pPr>
            <a:r>
              <a:rPr lang="en-US" sz="4000" dirty="0">
                <a:solidFill>
                  <a:srgbClr val="C00000"/>
                </a:solidFill>
                <a:latin typeface="+mj-lt"/>
                <a:cs typeface="Arial" pitchFamily="34" charset="0"/>
              </a:rPr>
              <a:t>The Target Area. . . </a:t>
            </a:r>
          </a:p>
        </p:txBody>
      </p:sp>
      <p:sp>
        <p:nvSpPr>
          <p:cNvPr id="36867" name="Text Box 7"/>
          <p:cNvSpPr txBox="1">
            <a:spLocks noChangeArrowheads="1"/>
          </p:cNvSpPr>
          <p:nvPr/>
        </p:nvSpPr>
        <p:spPr bwMode="auto">
          <a:xfrm>
            <a:off x="2806023" y="4568870"/>
            <a:ext cx="56034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smtClean="0">
                <a:solidFill>
                  <a:schemeClr val="bg1"/>
                </a:solidFill>
                <a:latin typeface="+mn-lt"/>
                <a:cs typeface="Arial" pitchFamily="34" charset="0"/>
              </a:rPr>
              <a:t>. . . is the space to the left and right of your target.</a:t>
            </a:r>
          </a:p>
        </p:txBody>
      </p:sp>
      <p:sp>
        <p:nvSpPr>
          <p:cNvPr id="46084" name="Oval 8"/>
          <p:cNvSpPr>
            <a:spLocks noChangeArrowheads="1"/>
          </p:cNvSpPr>
          <p:nvPr/>
        </p:nvSpPr>
        <p:spPr bwMode="auto">
          <a:xfrm>
            <a:off x="4823717" y="3418726"/>
            <a:ext cx="1371600" cy="4572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pic>
        <p:nvPicPr>
          <p:cNvPr id="37893" name="Picture 7" descr="Screen Shot 2012-04-15 at 6.20.04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9698" y="531018"/>
            <a:ext cx="27114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6B561ED-4623-CE4E-A942-B60425819F66}" type="slidenum">
              <a:rPr lang="en-US" smtClean="0"/>
              <a:pPr/>
              <a:t>18</a:t>
            </a:fld>
            <a:endParaRPr lang="en-US"/>
          </a:p>
        </p:txBody>
      </p:sp>
    </p:spTree>
    <p:extLst>
      <p:ext uri="{BB962C8B-B14F-4D97-AF65-F5344CB8AC3E}">
        <p14:creationId xmlns:p14="http://schemas.microsoft.com/office/powerpoint/2010/main" val="906644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4" descr="Screen Shot 2012-07-03 at 5.17.24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0078" y="1551356"/>
            <a:ext cx="603091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Text Box 3"/>
          <p:cNvSpPr txBox="1">
            <a:spLocks noChangeArrowheads="1"/>
          </p:cNvSpPr>
          <p:nvPr/>
        </p:nvSpPr>
        <p:spPr bwMode="auto">
          <a:xfrm>
            <a:off x="2835667" y="667820"/>
            <a:ext cx="6133672" cy="707886"/>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sz="4000" dirty="0" smtClean="0">
                <a:solidFill>
                  <a:srgbClr val="C00000"/>
                </a:solidFill>
                <a:latin typeface="+mj-lt"/>
              </a:rPr>
              <a:t>The Targeting Path. . .</a:t>
            </a:r>
          </a:p>
        </p:txBody>
      </p:sp>
      <p:sp>
        <p:nvSpPr>
          <p:cNvPr id="80905" name="Oval 5"/>
          <p:cNvSpPr>
            <a:spLocks noChangeArrowheads="1"/>
          </p:cNvSpPr>
          <p:nvPr/>
        </p:nvSpPr>
        <p:spPr bwMode="auto">
          <a:xfrm>
            <a:off x="5353843" y="3000345"/>
            <a:ext cx="265113" cy="304800"/>
          </a:xfrm>
          <a:prstGeom prst="ellipse">
            <a:avLst/>
          </a:prstGeom>
          <a:noFill/>
          <a:ln w="38100">
            <a:solidFill>
              <a:srgbClr val="FFFB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B0A"/>
              </a:solidFill>
              <a:latin typeface="Times" charset="0"/>
            </a:endParaRPr>
          </a:p>
        </p:txBody>
      </p:sp>
      <p:sp>
        <p:nvSpPr>
          <p:cNvPr id="528390" name="Text Box 6"/>
          <p:cNvSpPr txBox="1">
            <a:spLocks noChangeArrowheads="1"/>
          </p:cNvSpPr>
          <p:nvPr/>
        </p:nvSpPr>
        <p:spPr bwMode="auto">
          <a:xfrm>
            <a:off x="5049519" y="2562255"/>
            <a:ext cx="974490" cy="400110"/>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defRPr/>
            </a:pPr>
            <a:r>
              <a:rPr lang="en-US" sz="2000" b="1" dirty="0" smtClean="0">
                <a:solidFill>
                  <a:schemeClr val="bg1"/>
                </a:solidFill>
                <a:effectLst>
                  <a:outerShdw blurRad="38100" dist="38100" dir="2700000" algn="tl">
                    <a:srgbClr val="808080"/>
                  </a:outerShdw>
                </a:effectLst>
                <a:latin typeface="Abadi MT Condensed Extra Bold" charset="0"/>
              </a:rPr>
              <a:t>Target</a:t>
            </a:r>
            <a:endParaRPr lang="en-US" sz="2000" dirty="0" smtClean="0">
              <a:solidFill>
                <a:schemeClr val="bg1"/>
              </a:solidFill>
              <a:latin typeface="Abadi MT Condensed Extra Bold" charset="0"/>
            </a:endParaRPr>
          </a:p>
        </p:txBody>
      </p:sp>
      <p:sp>
        <p:nvSpPr>
          <p:cNvPr id="37893" name="Text Box 15"/>
          <p:cNvSpPr txBox="1">
            <a:spLocks noChangeArrowheads="1"/>
          </p:cNvSpPr>
          <p:nvPr/>
        </p:nvSpPr>
        <p:spPr bwMode="auto">
          <a:xfrm>
            <a:off x="152400" y="2362200"/>
            <a:ext cx="214930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0D0D0D"/>
                </a:solidFill>
                <a:latin typeface="+mn-lt"/>
                <a:cs typeface="Arial" pitchFamily="34" charset="0"/>
              </a:rPr>
              <a:t>. . . is the path the car will travel. It is the space you will be driving into to reach your target.</a:t>
            </a:r>
            <a:endParaRPr lang="en-US" dirty="0" smtClean="0">
              <a:solidFill>
                <a:srgbClr val="0D0D0D"/>
              </a:solidFill>
              <a:latin typeface="+mn-lt"/>
              <a:cs typeface="Arial" pitchFamily="34" charset="0"/>
            </a:endParaRPr>
          </a:p>
        </p:txBody>
      </p:sp>
      <p:sp>
        <p:nvSpPr>
          <p:cNvPr id="5" name="Up Arrow 4"/>
          <p:cNvSpPr/>
          <p:nvPr/>
        </p:nvSpPr>
        <p:spPr>
          <a:xfrm>
            <a:off x="4574587" y="3608392"/>
            <a:ext cx="1821893" cy="1981200"/>
          </a:xfrm>
          <a:prstGeom prst="upArrow">
            <a:avLst>
              <a:gd name="adj1" fmla="val 54781"/>
              <a:gd name="adj2" fmla="val 77414"/>
            </a:avLst>
          </a:prstGeom>
          <a:solidFill>
            <a:srgbClr val="53CD3B"/>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0908" name="Rectangle 8"/>
          <p:cNvSpPr>
            <a:spLocks noChangeArrowheads="1"/>
          </p:cNvSpPr>
          <p:nvPr/>
        </p:nvSpPr>
        <p:spPr bwMode="auto">
          <a:xfrm>
            <a:off x="4372512" y="4450902"/>
            <a:ext cx="2192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chemeClr val="bg1"/>
                </a:solidFill>
                <a:latin typeface="Abadi MT Condensed Extra Bold" charset="0"/>
              </a:rPr>
              <a:t>Targeting </a:t>
            </a:r>
          </a:p>
          <a:p>
            <a:pPr algn="ctr"/>
            <a:r>
              <a:rPr lang="en-US" sz="2000" b="1" dirty="0">
                <a:solidFill>
                  <a:schemeClr val="bg1"/>
                </a:solidFill>
                <a:latin typeface="Abadi MT Condensed Extra Bold" charset="0"/>
              </a:rPr>
              <a:t>Path</a:t>
            </a:r>
          </a:p>
        </p:txBody>
      </p:sp>
      <p:pic>
        <p:nvPicPr>
          <p:cNvPr id="38920" name="Picture 10" descr="Screen Shot 2012-04-15 at 6.20.04 PM.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46281"/>
            <a:ext cx="27432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130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0905"/>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528390"/>
                                        </p:tgtEl>
                                        <p:attrNameLst>
                                          <p:attrName>style.visibility</p:attrName>
                                        </p:attrNameLst>
                                      </p:cBhvr>
                                      <p:to>
                                        <p:strVal val="visible"/>
                                      </p:to>
                                    </p:set>
                                  </p:childTnLst>
                                </p:cTn>
                              </p:par>
                            </p:childTnLst>
                          </p:cTn>
                        </p:par>
                        <p:par>
                          <p:cTn id="10" fill="hold" nodeType="afterGroup">
                            <p:stCondLst>
                              <p:cond delay="4000"/>
                            </p:stCondLst>
                            <p:childTnLst>
                              <p:par>
                                <p:cTn id="11" presetID="22" presetClass="entr" presetSubtype="4" fill="hold" grpId="0" nodeType="afterEffect">
                                  <p:stCondLst>
                                    <p:cond delay="4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nodeType="afterGroup">
                            <p:stCondLst>
                              <p:cond delay="8500"/>
                            </p:stCondLst>
                            <p:childTnLst>
                              <p:par>
                                <p:cTn id="15" presetID="22" presetClass="entr" presetSubtype="4" fill="hold" grpId="0" nodeType="afterEffect">
                                  <p:stCondLst>
                                    <p:cond delay="2000"/>
                                  </p:stCondLst>
                                  <p:childTnLst>
                                    <p:set>
                                      <p:cBhvr>
                                        <p:cTn id="16" dur="1" fill="hold">
                                          <p:stCondLst>
                                            <p:cond delay="0"/>
                                          </p:stCondLst>
                                        </p:cTn>
                                        <p:tgtEl>
                                          <p:spTgt spid="80908"/>
                                        </p:tgtEl>
                                        <p:attrNameLst>
                                          <p:attrName>style.visibility</p:attrName>
                                        </p:attrNameLst>
                                      </p:cBhvr>
                                      <p:to>
                                        <p:strVal val="visible"/>
                                      </p:to>
                                    </p:set>
                                    <p:animEffect transition="in" filter="wipe(down)">
                                      <p:cBhvr>
                                        <p:cTn id="17" dur="500"/>
                                        <p:tgtEl>
                                          <p:spTgt spid="80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animBg="1"/>
      <p:bldP spid="528390" grpId="0"/>
      <p:bldP spid="5" grpId="0" animBg="1"/>
      <p:bldP spid="8090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BC74CA-E8E8-5E4C-AB4D-D4488F9C7B28}" type="slidenum">
              <a:rPr lang="en-US" smtClean="0"/>
              <a:pPr/>
              <a:t>2</a:t>
            </a:fld>
            <a:endParaRPr lang="en-US"/>
          </a:p>
        </p:txBody>
      </p:sp>
      <p:sp>
        <p:nvSpPr>
          <p:cNvPr id="2" name="Title 1"/>
          <p:cNvSpPr>
            <a:spLocks noGrp="1"/>
          </p:cNvSpPr>
          <p:nvPr>
            <p:ph type="title" idx="4294967295"/>
          </p:nvPr>
        </p:nvSpPr>
        <p:spPr>
          <a:xfrm>
            <a:off x="133564" y="31750"/>
            <a:ext cx="8782230" cy="863452"/>
          </a:xfrm>
        </p:spPr>
        <p:txBody>
          <a:bodyPr>
            <a:normAutofit/>
          </a:bodyPr>
          <a:lstStyle/>
          <a:p>
            <a:r>
              <a:rPr lang="en-US" sz="4000" dirty="0" smtClean="0">
                <a:solidFill>
                  <a:srgbClr val="C00000"/>
                </a:solidFill>
                <a:latin typeface="+mj-lt"/>
              </a:rPr>
              <a:t>Starting the Vehicle</a:t>
            </a:r>
            <a:endParaRPr lang="en-US" sz="4000" dirty="0">
              <a:solidFill>
                <a:srgbClr val="C00000"/>
              </a:solidFill>
              <a:latin typeface="+mj-lt"/>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9506" y="3712057"/>
            <a:ext cx="3077241" cy="2491853"/>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9506" y="970599"/>
            <a:ext cx="3023974" cy="2491853"/>
          </a:xfrm>
          <a:prstGeom prst="rect">
            <a:avLst/>
          </a:prstGeom>
        </p:spPr>
      </p:pic>
      <p:sp>
        <p:nvSpPr>
          <p:cNvPr id="3" name="TextBox 2"/>
          <p:cNvSpPr txBox="1"/>
          <p:nvPr/>
        </p:nvSpPr>
        <p:spPr>
          <a:xfrm>
            <a:off x="4198868" y="4867843"/>
            <a:ext cx="4358640" cy="369332"/>
          </a:xfrm>
          <a:prstGeom prst="rect">
            <a:avLst/>
          </a:prstGeom>
          <a:noFill/>
        </p:spPr>
        <p:txBody>
          <a:bodyPr wrap="square" rtlCol="0">
            <a:spAutoFit/>
          </a:bodyPr>
          <a:lstStyle/>
          <a:p>
            <a:pPr algn="ctr"/>
            <a:r>
              <a:rPr lang="en-US" dirty="0" smtClean="0"/>
              <a:t>PUSH BUTTON IGNITION: VIDEO</a:t>
            </a:r>
            <a:endParaRPr lang="en-US" dirty="0"/>
          </a:p>
        </p:txBody>
      </p:sp>
      <p:pic>
        <p:nvPicPr>
          <p:cNvPr id="8" name="2 2-Push-button-star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40582" y="1514552"/>
            <a:ext cx="5075212" cy="2854807"/>
          </a:xfrm>
          <a:prstGeom prst="rect">
            <a:avLst/>
          </a:prstGeom>
        </p:spPr>
      </p:pic>
    </p:spTree>
    <p:extLst>
      <p:ext uri="{BB962C8B-B14F-4D97-AF65-F5344CB8AC3E}">
        <p14:creationId xmlns:p14="http://schemas.microsoft.com/office/powerpoint/2010/main" val="378104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4" descr="Screen Shot 2012-07-03 at 5.17.24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773113"/>
            <a:ext cx="8266113"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Text Box 3"/>
          <p:cNvSpPr txBox="1">
            <a:spLocks noChangeArrowheads="1"/>
          </p:cNvSpPr>
          <p:nvPr/>
        </p:nvSpPr>
        <p:spPr bwMode="auto">
          <a:xfrm>
            <a:off x="493713" y="234156"/>
            <a:ext cx="8153400" cy="461665"/>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b="1" dirty="0" smtClean="0">
                <a:solidFill>
                  <a:srgbClr val="0D0D0D"/>
                </a:solidFill>
                <a:latin typeface="+mj-lt"/>
              </a:rPr>
              <a:t>Three concepts for developing effective seeing habits are:</a:t>
            </a:r>
          </a:p>
        </p:txBody>
      </p:sp>
      <p:grpSp>
        <p:nvGrpSpPr>
          <p:cNvPr id="2" name="Group 1"/>
          <p:cNvGrpSpPr>
            <a:grpSpLocks/>
          </p:cNvGrpSpPr>
          <p:nvPr/>
        </p:nvGrpSpPr>
        <p:grpSpPr bwMode="auto">
          <a:xfrm>
            <a:off x="3761423" y="1905000"/>
            <a:ext cx="1903412" cy="1319213"/>
            <a:chOff x="3802613" y="1905000"/>
            <a:chExt cx="1902599" cy="1319644"/>
          </a:xfrm>
        </p:grpSpPr>
        <p:sp>
          <p:nvSpPr>
            <p:cNvPr id="39947" name="Oval 5"/>
            <p:cNvSpPr>
              <a:spLocks noChangeArrowheads="1"/>
            </p:cNvSpPr>
            <p:nvPr/>
          </p:nvSpPr>
          <p:spPr bwMode="auto">
            <a:xfrm>
              <a:off x="4237287" y="2641989"/>
              <a:ext cx="577483" cy="582655"/>
            </a:xfrm>
            <a:prstGeom prst="ellipse">
              <a:avLst/>
            </a:prstGeom>
            <a:noFill/>
            <a:ln w="38100">
              <a:solidFill>
                <a:srgbClr val="FFFB0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a:p>
              <a:pPr algn="ctr"/>
              <a:endParaRPr lang="en-US">
                <a:solidFill>
                  <a:srgbClr val="FFFB0A"/>
                </a:solidFill>
                <a:latin typeface="Times" charset="0"/>
              </a:endParaRPr>
            </a:p>
          </p:txBody>
        </p:sp>
        <p:sp>
          <p:nvSpPr>
            <p:cNvPr id="524294" name="Text Box 6"/>
            <p:cNvSpPr txBox="1">
              <a:spLocks noChangeArrowheads="1"/>
            </p:cNvSpPr>
            <p:nvPr/>
          </p:nvSpPr>
          <p:spPr bwMode="auto">
            <a:xfrm>
              <a:off x="3802613" y="1905000"/>
              <a:ext cx="1902599" cy="584966"/>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defRPr/>
              </a:pPr>
              <a:r>
                <a:rPr lang="en-US" sz="3200" b="1" dirty="0" smtClean="0">
                  <a:solidFill>
                    <a:schemeClr val="bg1"/>
                  </a:solidFill>
                  <a:effectLst>
                    <a:outerShdw blurRad="38100" dist="38100" dir="2700000" algn="tl">
                      <a:srgbClr val="808080"/>
                    </a:outerShdw>
                  </a:effectLst>
                  <a:latin typeface="Abadi MT Condensed Extra Bold" charset="0"/>
                </a:rPr>
                <a:t>Target</a:t>
              </a:r>
              <a:endParaRPr lang="en-US" dirty="0" smtClean="0">
                <a:solidFill>
                  <a:schemeClr val="bg1"/>
                </a:solidFill>
                <a:latin typeface="Abadi MT Condensed Extra Bold" charset="0"/>
              </a:endParaRPr>
            </a:p>
          </p:txBody>
        </p:sp>
      </p:grpSp>
      <p:grpSp>
        <p:nvGrpSpPr>
          <p:cNvPr id="3" name="Group 2"/>
          <p:cNvGrpSpPr>
            <a:grpSpLocks/>
          </p:cNvGrpSpPr>
          <p:nvPr/>
        </p:nvGrpSpPr>
        <p:grpSpPr bwMode="auto">
          <a:xfrm>
            <a:off x="2245690" y="3510688"/>
            <a:ext cx="4902160" cy="2414587"/>
            <a:chOff x="2245690" y="3511399"/>
            <a:chExt cx="4902160" cy="2413856"/>
          </a:xfrm>
        </p:grpSpPr>
        <p:sp>
          <p:nvSpPr>
            <p:cNvPr id="39945" name="Freeform 7"/>
            <p:cNvSpPr>
              <a:spLocks/>
            </p:cNvSpPr>
            <p:nvPr/>
          </p:nvSpPr>
          <p:spPr bwMode="auto">
            <a:xfrm>
              <a:off x="2280496" y="3511399"/>
              <a:ext cx="4867354" cy="2413856"/>
            </a:xfrm>
            <a:custGeom>
              <a:avLst/>
              <a:gdLst>
                <a:gd name="T0" fmla="*/ 2147483647 w 3984"/>
                <a:gd name="T1" fmla="*/ 0 h 2496"/>
                <a:gd name="T2" fmla="*/ 2147483647 w 3984"/>
                <a:gd name="T3" fmla="*/ 0 h 2496"/>
                <a:gd name="T4" fmla="*/ 2147483647 w 3984"/>
                <a:gd name="T5" fmla="*/ 2147483647 h 2496"/>
                <a:gd name="T6" fmla="*/ 0 w 3984"/>
                <a:gd name="T7" fmla="*/ 2147483647 h 2496"/>
                <a:gd name="T8" fmla="*/ 2147483647 w 3984"/>
                <a:gd name="T9" fmla="*/ 0 h 2496"/>
                <a:gd name="T10" fmla="*/ 0 60000 65536"/>
                <a:gd name="T11" fmla="*/ 0 60000 65536"/>
                <a:gd name="T12" fmla="*/ 0 60000 65536"/>
                <a:gd name="T13" fmla="*/ 0 60000 65536"/>
                <a:gd name="T14" fmla="*/ 0 60000 65536"/>
                <a:gd name="T15" fmla="*/ 0 w 3984"/>
                <a:gd name="T16" fmla="*/ 0 h 2496"/>
                <a:gd name="T17" fmla="*/ 3984 w 3984"/>
                <a:gd name="T18" fmla="*/ 2496 h 2496"/>
              </a:gdLst>
              <a:ahLst/>
              <a:cxnLst>
                <a:cxn ang="T10">
                  <a:pos x="T0" y="T1"/>
                </a:cxn>
                <a:cxn ang="T11">
                  <a:pos x="T2" y="T3"/>
                </a:cxn>
                <a:cxn ang="T12">
                  <a:pos x="T4" y="T5"/>
                </a:cxn>
                <a:cxn ang="T13">
                  <a:pos x="T6" y="T7"/>
                </a:cxn>
                <a:cxn ang="T14">
                  <a:pos x="T8" y="T9"/>
                </a:cxn>
              </a:cxnLst>
              <a:rect l="T15" t="T16" r="T17" b="T18"/>
              <a:pathLst>
                <a:path w="3984" h="2496">
                  <a:moveTo>
                    <a:pt x="1728" y="0"/>
                  </a:moveTo>
                  <a:lnTo>
                    <a:pt x="2016" y="0"/>
                  </a:lnTo>
                  <a:lnTo>
                    <a:pt x="3984" y="2496"/>
                  </a:lnTo>
                  <a:lnTo>
                    <a:pt x="0" y="2496"/>
                  </a:lnTo>
                  <a:lnTo>
                    <a:pt x="1728" y="0"/>
                  </a:lnTo>
                  <a:close/>
                </a:path>
              </a:pathLst>
            </a:custGeom>
            <a:solidFill>
              <a:srgbClr val="3AFF3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46" name="Rectangle 8"/>
            <p:cNvSpPr>
              <a:spLocks noChangeArrowheads="1"/>
            </p:cNvSpPr>
            <p:nvPr/>
          </p:nvSpPr>
          <p:spPr bwMode="auto">
            <a:xfrm>
              <a:off x="2245690" y="4891271"/>
              <a:ext cx="4784856" cy="6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dirty="0">
                  <a:latin typeface="+mj-lt"/>
                </a:rPr>
                <a:t>Targeting Path</a:t>
              </a:r>
              <a:endParaRPr lang="en-US" sz="3200" dirty="0">
                <a:latin typeface="+mj-lt"/>
              </a:endParaRPr>
            </a:p>
          </p:txBody>
        </p:sp>
      </p:grpSp>
      <p:grpSp>
        <p:nvGrpSpPr>
          <p:cNvPr id="41990" name="Group 13"/>
          <p:cNvGrpSpPr>
            <a:grpSpLocks/>
          </p:cNvGrpSpPr>
          <p:nvPr/>
        </p:nvGrpSpPr>
        <p:grpSpPr bwMode="auto">
          <a:xfrm>
            <a:off x="2438400" y="2438400"/>
            <a:ext cx="5396123" cy="1930400"/>
            <a:chOff x="1488" y="1920"/>
            <a:chExt cx="3664" cy="1216"/>
          </a:xfrm>
        </p:grpSpPr>
        <p:sp>
          <p:nvSpPr>
            <p:cNvPr id="39943" name="Oval 10"/>
            <p:cNvSpPr>
              <a:spLocks noChangeArrowheads="1"/>
            </p:cNvSpPr>
            <p:nvPr/>
          </p:nvSpPr>
          <p:spPr bwMode="auto">
            <a:xfrm>
              <a:off x="1488" y="1920"/>
              <a:ext cx="2784" cy="672"/>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524299" name="Text Box 11"/>
            <p:cNvSpPr txBox="1">
              <a:spLocks noChangeArrowheads="1"/>
            </p:cNvSpPr>
            <p:nvPr/>
          </p:nvSpPr>
          <p:spPr bwMode="auto">
            <a:xfrm>
              <a:off x="4048" y="2464"/>
              <a:ext cx="1104" cy="672"/>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a:spcBef>
                  <a:spcPct val="50000"/>
                </a:spcBef>
                <a:defRPr/>
              </a:pPr>
              <a:r>
                <a:rPr lang="en-US" sz="3200" b="1" dirty="0" smtClean="0">
                  <a:solidFill>
                    <a:schemeClr val="bg1"/>
                  </a:solidFill>
                  <a:effectLst>
                    <a:outerShdw blurRad="38100" dist="38100" dir="2700000" algn="tl">
                      <a:srgbClr val="808080"/>
                    </a:outerShdw>
                  </a:effectLst>
                  <a:latin typeface="Abadi MT Condensed Extra Bold" charset="0"/>
                </a:rPr>
                <a:t>Target Area</a:t>
              </a:r>
              <a:endParaRPr lang="en-US" dirty="0" smtClean="0">
                <a:solidFill>
                  <a:schemeClr val="bg1"/>
                </a:solidFill>
                <a:latin typeface="Abadi MT Condensed Extra Bold" charset="0"/>
              </a:endParaRPr>
            </a:p>
          </p:txBody>
        </p:sp>
      </p:grpSp>
    </p:spTree>
    <p:extLst>
      <p:ext uri="{BB962C8B-B14F-4D97-AF65-F5344CB8AC3E}">
        <p14:creationId xmlns:p14="http://schemas.microsoft.com/office/powerpoint/2010/main" val="17305741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nodeType="afterGroup">
                            <p:stCondLst>
                              <p:cond delay="4000"/>
                            </p:stCondLst>
                            <p:childTnLst>
                              <p:par>
                                <p:cTn id="9" presetID="1" presetClass="entr" presetSubtype="0" fill="hold" nodeType="afterEffect">
                                  <p:stCondLst>
                                    <p:cond delay="1000"/>
                                  </p:stCondLst>
                                  <p:childTnLst>
                                    <p:set>
                                      <p:cBhvr>
                                        <p:cTn id="10" dur="1" fill="hold">
                                          <p:stCondLst>
                                            <p:cond delay="999"/>
                                          </p:stCondLst>
                                        </p:cTn>
                                        <p:tgtEl>
                                          <p:spTgt spid="41990"/>
                                        </p:tgtEl>
                                        <p:attrNameLst>
                                          <p:attrName>style.visibility</p:attrName>
                                        </p:attrNameLst>
                                      </p:cBhvr>
                                      <p:to>
                                        <p:strVal val="visible"/>
                                      </p:to>
                                    </p:set>
                                  </p:childTnLst>
                                </p:cTn>
                              </p:par>
                            </p:childTnLst>
                          </p:cTn>
                        </p:par>
                        <p:par>
                          <p:cTn id="11" fill="hold" nodeType="afterGroup">
                            <p:stCondLst>
                              <p:cond delay="6000"/>
                            </p:stCondLst>
                            <p:childTnLst>
                              <p:par>
                                <p:cTn id="12" presetID="1" presetClass="entr" presetSubtype="0" fill="hold" nodeType="afterEffect">
                                  <p:stCondLst>
                                    <p:cond delay="2000"/>
                                  </p:stCondLst>
                                  <p:childTnLst>
                                    <p:set>
                                      <p:cBhvr>
                                        <p:cTn id="13" dur="1" fill="hold">
                                          <p:stCondLst>
                                            <p:cond delay="40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438"/>
          </a:xfrm>
        </p:spPr>
        <p:txBody>
          <a:bodyPr>
            <a:normAutofit/>
          </a:bodyPr>
          <a:lstStyle/>
          <a:p>
            <a:r>
              <a:rPr lang="en-US" sz="4000" dirty="0" smtClean="0">
                <a:solidFill>
                  <a:srgbClr val="C00000"/>
                </a:solidFill>
                <a:latin typeface="+mj-lt"/>
              </a:rPr>
              <a:t>Student Activity 1</a:t>
            </a:r>
            <a:endParaRPr lang="en-US" sz="4000" dirty="0">
              <a:solidFill>
                <a:srgbClr val="C00000"/>
              </a:solidFill>
              <a:latin typeface="+mj-lt"/>
            </a:endParaRPr>
          </a:p>
        </p:txBody>
      </p:sp>
      <p:sp>
        <p:nvSpPr>
          <p:cNvPr id="3" name="Slide Number Placeholder 2"/>
          <p:cNvSpPr>
            <a:spLocks noGrp="1"/>
          </p:cNvSpPr>
          <p:nvPr>
            <p:ph type="sldNum" sz="quarter" idx="12"/>
          </p:nvPr>
        </p:nvSpPr>
        <p:spPr/>
        <p:txBody>
          <a:bodyPr/>
          <a:lstStyle/>
          <a:p>
            <a:fld id="{76BC74CA-E8E8-5E4C-AB4D-D4488F9C7B28}" type="slidenum">
              <a:rPr lang="en-US" smtClean="0"/>
              <a:pPr/>
              <a:t>21</a:t>
            </a:fld>
            <a:endParaRPr lang="en-US"/>
          </a:p>
        </p:txBody>
      </p:sp>
      <p:pic>
        <p:nvPicPr>
          <p:cNvPr id="4" name="Picture 3" descr="IMG_7815.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744125" y="1343173"/>
            <a:ext cx="3277588" cy="4916382"/>
          </a:xfrm>
          <a:prstGeom prst="rect">
            <a:avLst/>
          </a:prstGeom>
        </p:spPr>
      </p:pic>
    </p:spTree>
    <p:extLst>
      <p:ext uri="{BB962C8B-B14F-4D97-AF65-F5344CB8AC3E}">
        <p14:creationId xmlns:p14="http://schemas.microsoft.com/office/powerpoint/2010/main" val="3438810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en-US" sz="4000" dirty="0" smtClean="0">
                <a:solidFill>
                  <a:srgbClr val="C00000"/>
                </a:solidFill>
                <a:latin typeface="+mj-lt"/>
                <a:cs typeface="+mj-cs"/>
              </a:rPr>
              <a:t>Vehicle Balance</a:t>
            </a:r>
          </a:p>
        </p:txBody>
      </p:sp>
      <p:sp>
        <p:nvSpPr>
          <p:cNvPr id="11267" name="Rectangle 3"/>
          <p:cNvSpPr>
            <a:spLocks noGrp="1" noChangeArrowheads="1"/>
          </p:cNvSpPr>
          <p:nvPr>
            <p:ph idx="1"/>
          </p:nvPr>
        </p:nvSpPr>
        <p:spPr>
          <a:xfrm>
            <a:off x="1304818" y="1600200"/>
            <a:ext cx="6996701" cy="3711539"/>
          </a:xfrm>
        </p:spPr>
        <p:txBody>
          <a:bodyPr>
            <a:noAutofit/>
          </a:bodyPr>
          <a:lstStyle/>
          <a:p>
            <a:pPr eaLnBrk="1" hangingPunct="1">
              <a:spcBef>
                <a:spcPts val="600"/>
              </a:spcBef>
              <a:spcAft>
                <a:spcPts val="1200"/>
              </a:spcAft>
              <a:defRPr/>
            </a:pPr>
            <a:r>
              <a:rPr lang="en-US" dirty="0" smtClean="0">
                <a:latin typeface="Arial" pitchFamily="34" charset="0"/>
                <a:cs typeface="Arial" pitchFamily="34" charset="0"/>
              </a:rPr>
              <a:t>Best balance when vehicle is not moving</a:t>
            </a:r>
            <a:endParaRPr lang="en-US" dirty="0">
              <a:latin typeface="Arial" pitchFamily="34" charset="0"/>
              <a:cs typeface="Arial" pitchFamily="34" charset="0"/>
            </a:endParaRPr>
          </a:p>
          <a:p>
            <a:pPr eaLnBrk="1" hangingPunct="1">
              <a:spcBef>
                <a:spcPts val="600"/>
              </a:spcBef>
              <a:spcAft>
                <a:spcPts val="1200"/>
              </a:spcAft>
              <a:defRPr/>
            </a:pPr>
            <a:r>
              <a:rPr lang="en-US" dirty="0" smtClean="0">
                <a:latin typeface="Arial" pitchFamily="34" charset="0"/>
                <a:cs typeface="Arial" pitchFamily="34" charset="0"/>
              </a:rPr>
              <a:t>Movement creates changes to vehicle balance</a:t>
            </a:r>
            <a:endParaRPr lang="en-US" dirty="0">
              <a:latin typeface="Arial" pitchFamily="34" charset="0"/>
              <a:cs typeface="Arial" pitchFamily="34" charset="0"/>
            </a:endParaRPr>
          </a:p>
          <a:p>
            <a:pPr eaLnBrk="1" hangingPunct="1">
              <a:spcBef>
                <a:spcPts val="600"/>
              </a:spcBef>
              <a:spcAft>
                <a:spcPts val="1200"/>
              </a:spcAft>
              <a:defRPr/>
            </a:pPr>
            <a:r>
              <a:rPr lang="en-US" dirty="0" smtClean="0">
                <a:latin typeface="Arial" pitchFamily="34" charset="0"/>
                <a:cs typeface="Arial" pitchFamily="34" charset="0"/>
              </a:rPr>
              <a:t>Vehicle balance can be mismanaged</a:t>
            </a:r>
          </a:p>
        </p:txBody>
      </p:sp>
      <p:sp>
        <p:nvSpPr>
          <p:cNvPr id="2" name="Slide Number Placeholder 1"/>
          <p:cNvSpPr>
            <a:spLocks noGrp="1"/>
          </p:cNvSpPr>
          <p:nvPr>
            <p:ph type="sldNum" sz="quarter" idx="12"/>
          </p:nvPr>
        </p:nvSpPr>
        <p:spPr/>
        <p:txBody>
          <a:bodyPr/>
          <a:lstStyle/>
          <a:p>
            <a:fld id="{26B561ED-4623-CE4E-A942-B60425819F66}" type="slidenum">
              <a:rPr lang="en-US" smtClean="0"/>
              <a:pPr/>
              <a:t>22</a:t>
            </a:fld>
            <a:endParaRPr lang="en-US"/>
          </a:p>
        </p:txBody>
      </p:sp>
    </p:spTree>
    <p:extLst>
      <p:ext uri="{BB962C8B-B14F-4D97-AF65-F5344CB8AC3E}">
        <p14:creationId xmlns:p14="http://schemas.microsoft.com/office/powerpoint/2010/main" val="854450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55393" y="1316038"/>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35030" y="1316038"/>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31580" y="478155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57255" y="478155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487" name="Rectangle 2"/>
          <p:cNvSpPr>
            <a:spLocks noChangeArrowheads="1"/>
          </p:cNvSpPr>
          <p:nvPr/>
        </p:nvSpPr>
        <p:spPr bwMode="auto">
          <a:xfrm>
            <a:off x="5257800" y="1524000"/>
            <a:ext cx="32956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sz="3200" dirty="0">
                <a:latin typeface="Arial" pitchFamily="34" charset="0"/>
                <a:cs typeface="Arial" pitchFamily="34" charset="0"/>
              </a:rPr>
              <a:t>Best balance </a:t>
            </a:r>
            <a:r>
              <a:rPr lang="en-US" sz="3200" dirty="0" smtClean="0">
                <a:latin typeface="Arial" pitchFamily="34" charset="0"/>
                <a:cs typeface="Arial" pitchFamily="34" charset="0"/>
              </a:rPr>
              <a:t>is when the vehicle </a:t>
            </a:r>
            <a:r>
              <a:rPr lang="en-US" sz="3200" dirty="0">
                <a:latin typeface="Arial" pitchFamily="34" charset="0"/>
                <a:cs typeface="Arial" pitchFamily="34" charset="0"/>
              </a:rPr>
              <a:t>is not </a:t>
            </a:r>
            <a:r>
              <a:rPr lang="en-US" sz="3200" dirty="0" smtClean="0">
                <a:latin typeface="Arial" pitchFamily="34" charset="0"/>
                <a:cs typeface="Arial" pitchFamily="34" charset="0"/>
              </a:rPr>
              <a:t>moving</a:t>
            </a:r>
            <a:r>
              <a:rPr lang="en-US" sz="3200" dirty="0">
                <a:latin typeface="Arial" pitchFamily="34" charset="0"/>
                <a:cs typeface="Arial" pitchFamily="34" charset="0"/>
              </a:rPr>
              <a:t>.</a:t>
            </a:r>
            <a:endParaRPr lang="en-US" sz="3200" dirty="0" smtClean="0">
              <a:latin typeface="Arial" pitchFamily="34" charset="0"/>
              <a:cs typeface="Arial" pitchFamily="34" charset="0"/>
            </a:endParaRPr>
          </a:p>
          <a:p>
            <a:pPr eaLnBrk="1" hangingPunct="1">
              <a:spcBef>
                <a:spcPct val="50000"/>
              </a:spcBef>
            </a:pPr>
            <a:r>
              <a:rPr lang="en-US" sz="3200" dirty="0" smtClean="0">
                <a:latin typeface="Arial" pitchFamily="34" charset="0"/>
                <a:cs typeface="Arial" pitchFamily="34" charset="0"/>
              </a:rPr>
              <a:t>Notice </a:t>
            </a:r>
            <a:r>
              <a:rPr lang="en-US" sz="3200" dirty="0">
                <a:latin typeface="Arial" pitchFamily="34" charset="0"/>
                <a:cs typeface="Arial" pitchFamily="34" charset="0"/>
              </a:rPr>
              <a:t>that its weight is evenly distributed on four </a:t>
            </a:r>
            <a:r>
              <a:rPr lang="en-US" sz="3200" dirty="0" smtClean="0">
                <a:latin typeface="Arial" pitchFamily="34" charset="0"/>
                <a:cs typeface="Arial" pitchFamily="34" charset="0"/>
              </a:rPr>
              <a:t>tires.</a:t>
            </a:r>
            <a:endParaRPr lang="en-US" sz="32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23</a:t>
            </a:fld>
            <a:endParaRPr lang="en-US"/>
          </a:p>
        </p:txBody>
      </p:sp>
    </p:spTree>
    <p:extLst>
      <p:ext uri="{BB962C8B-B14F-4D97-AF65-F5344CB8AC3E}">
        <p14:creationId xmlns:p14="http://schemas.microsoft.com/office/powerpoint/2010/main" val="44036606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C00000"/>
                </a:solidFill>
                <a:latin typeface="+mj-lt"/>
              </a:rPr>
              <a:t>Vehicle Balance</a:t>
            </a:r>
            <a:endParaRPr lang="en-US" sz="4000" dirty="0">
              <a:solidFill>
                <a:srgbClr val="C00000"/>
              </a:solidFill>
              <a:latin typeface="+mj-lt"/>
            </a:endParaRPr>
          </a:p>
        </p:txBody>
      </p:sp>
      <p:sp>
        <p:nvSpPr>
          <p:cNvPr id="3" name="Content Placeholder 2"/>
          <p:cNvSpPr>
            <a:spLocks noGrp="1"/>
          </p:cNvSpPr>
          <p:nvPr>
            <p:ph idx="1"/>
          </p:nvPr>
        </p:nvSpPr>
        <p:spPr>
          <a:xfrm>
            <a:off x="607101" y="1330111"/>
            <a:ext cx="8229600" cy="1036876"/>
          </a:xfrm>
        </p:spPr>
        <p:txBody>
          <a:bodyPr>
            <a:normAutofit/>
          </a:bodyPr>
          <a:lstStyle/>
          <a:p>
            <a:pPr marL="0" indent="0">
              <a:spcBef>
                <a:spcPts val="0"/>
              </a:spcBef>
              <a:buNone/>
            </a:pPr>
            <a:r>
              <a:rPr lang="en-US" sz="2800" dirty="0" smtClean="0">
                <a:latin typeface="+mj-lt"/>
                <a:cs typeface="Arial" pitchFamily="34" charset="0"/>
              </a:rPr>
              <a:t>Movement, starting, stopping, and turning creates change in vehicle balance.</a:t>
            </a:r>
            <a:endParaRPr lang="en-US" sz="2800" dirty="0">
              <a:latin typeface="+mj-lt"/>
              <a:cs typeface="Arial" pitchFamily="34" charset="0"/>
            </a:endParaRPr>
          </a:p>
        </p:txBody>
      </p:sp>
      <p:sp>
        <p:nvSpPr>
          <p:cNvPr id="5" name="Rounded Rectangle 4"/>
          <p:cNvSpPr/>
          <p:nvPr/>
        </p:nvSpPr>
        <p:spPr>
          <a:xfrm>
            <a:off x="3535363" y="2895600"/>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5567362" y="2895600"/>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3511550" y="594360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5589587" y="5943600"/>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9" name="Rounded Rectangle 8"/>
          <p:cNvSpPr/>
          <p:nvPr/>
        </p:nvSpPr>
        <p:spPr>
          <a:xfrm>
            <a:off x="3554211" y="2821970"/>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ounded Rectangle 9"/>
          <p:cNvSpPr/>
          <p:nvPr/>
        </p:nvSpPr>
        <p:spPr>
          <a:xfrm>
            <a:off x="5561233" y="2858956"/>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ounded Rectangle 10"/>
          <p:cNvSpPr/>
          <p:nvPr/>
        </p:nvSpPr>
        <p:spPr>
          <a:xfrm>
            <a:off x="3505740" y="5977463"/>
            <a:ext cx="277813" cy="3238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5571129" y="5989792"/>
            <a:ext cx="277813" cy="3238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3" name="Rounded Rectangle 12"/>
          <p:cNvSpPr/>
          <p:nvPr/>
        </p:nvSpPr>
        <p:spPr>
          <a:xfrm>
            <a:off x="3554164" y="2900395"/>
            <a:ext cx="277812"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4" name="Rounded Rectangle 13"/>
          <p:cNvSpPr/>
          <p:nvPr/>
        </p:nvSpPr>
        <p:spPr>
          <a:xfrm>
            <a:off x="5561186" y="2912724"/>
            <a:ext cx="277813"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 name="Rounded Rectangle 14"/>
          <p:cNvSpPr/>
          <p:nvPr/>
        </p:nvSpPr>
        <p:spPr>
          <a:xfrm>
            <a:off x="3505691" y="587883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Rounded Rectangle 15"/>
          <p:cNvSpPr/>
          <p:nvPr/>
        </p:nvSpPr>
        <p:spPr>
          <a:xfrm>
            <a:off x="5571081" y="5891159"/>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7" name="Rounded Rectangle 16"/>
          <p:cNvSpPr/>
          <p:nvPr/>
        </p:nvSpPr>
        <p:spPr>
          <a:xfrm>
            <a:off x="3554164" y="2809639"/>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8" name="Rounded Rectangle 17"/>
          <p:cNvSpPr/>
          <p:nvPr/>
        </p:nvSpPr>
        <p:spPr>
          <a:xfrm>
            <a:off x="5561186" y="2970348"/>
            <a:ext cx="277813" cy="2841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9" name="Rounded Rectangle 18"/>
          <p:cNvSpPr/>
          <p:nvPr/>
        </p:nvSpPr>
        <p:spPr>
          <a:xfrm>
            <a:off x="3518021" y="5866501"/>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 name="Rounded Rectangle 19"/>
          <p:cNvSpPr/>
          <p:nvPr/>
        </p:nvSpPr>
        <p:spPr>
          <a:xfrm>
            <a:off x="5571081" y="6023396"/>
            <a:ext cx="277813" cy="2476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1" name="Rounded Rectangle 20"/>
          <p:cNvSpPr/>
          <p:nvPr/>
        </p:nvSpPr>
        <p:spPr bwMode="auto">
          <a:xfrm>
            <a:off x="3518968" y="2824194"/>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Rounded Rectangle 21"/>
          <p:cNvSpPr/>
          <p:nvPr/>
        </p:nvSpPr>
        <p:spPr bwMode="auto">
          <a:xfrm>
            <a:off x="5580812" y="2976594"/>
            <a:ext cx="247650" cy="3048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3" name="Rounded Rectangle 22"/>
          <p:cNvSpPr/>
          <p:nvPr/>
        </p:nvSpPr>
        <p:spPr bwMode="auto">
          <a:xfrm>
            <a:off x="3531298" y="5949422"/>
            <a:ext cx="254000"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4" name="Rounded Rectangle 23"/>
          <p:cNvSpPr/>
          <p:nvPr/>
        </p:nvSpPr>
        <p:spPr bwMode="auto">
          <a:xfrm>
            <a:off x="5572875" y="6064835"/>
            <a:ext cx="277812" cy="171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Slide Number Placeholder 3"/>
          <p:cNvSpPr>
            <a:spLocks noGrp="1"/>
          </p:cNvSpPr>
          <p:nvPr>
            <p:ph type="sldNum" sz="quarter" idx="12"/>
          </p:nvPr>
        </p:nvSpPr>
        <p:spPr/>
        <p:txBody>
          <a:bodyPr/>
          <a:lstStyle/>
          <a:p>
            <a:fld id="{26B561ED-4623-CE4E-A942-B60425819F66}" type="slidenum">
              <a:rPr lang="en-US" smtClean="0"/>
              <a:pPr/>
              <a:t>24</a:t>
            </a:fld>
            <a:endParaRPr lang="en-US"/>
          </a:p>
        </p:txBody>
      </p:sp>
    </p:spTree>
    <p:extLst>
      <p:ext uri="{BB962C8B-B14F-4D97-AF65-F5344CB8AC3E}">
        <p14:creationId xmlns:p14="http://schemas.microsoft.com/office/powerpoint/2010/main" val="29492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6000"/>
                            </p:stCondLst>
                            <p:childTnLst>
                              <p:par>
                                <p:cTn id="8" presetID="1" presetClass="exit"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hidden"/>
                                      </p:to>
                                    </p:set>
                                  </p:childTnLst>
                                </p:cTn>
                              </p:par>
                            </p:childTnLst>
                          </p:cTn>
                        </p:par>
                        <p:par>
                          <p:cTn id="10" fill="hold">
                            <p:stCondLst>
                              <p:cond delay="6000"/>
                            </p:stCondLst>
                            <p:childTnLst>
                              <p:par>
                                <p:cTn id="11" presetID="1" presetClass="exit"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par>
                          <p:cTn id="27" fill="hold">
                            <p:stCondLst>
                              <p:cond delay="6500"/>
                            </p:stCondLst>
                            <p:childTnLst>
                              <p:par>
                                <p:cTn id="28" presetID="9" presetClass="exit" presetSubtype="0" fill="hold" grpId="1" nodeType="afterEffect">
                                  <p:stCondLst>
                                    <p:cond delay="2000"/>
                                  </p:stCondLst>
                                  <p:childTnLst>
                                    <p:animEffect transition="out" filter="dissolv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9" presetClass="exit" presetSubtype="0" fill="hold" grpId="1" nodeType="withEffect">
                                  <p:stCondLst>
                                    <p:cond delay="2000"/>
                                  </p:stCondLst>
                                  <p:childTnLst>
                                    <p:animEffect transition="out" filter="dissolv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9" presetClass="exit" presetSubtype="0" fill="hold" grpId="1" nodeType="withEffect">
                                  <p:stCondLst>
                                    <p:cond delay="2000"/>
                                  </p:stCondLst>
                                  <p:childTnLst>
                                    <p:animEffect transition="out" filter="dissolv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9" presetClass="exit" presetSubtype="0" fill="hold" grpId="1" nodeType="withEffect">
                                  <p:stCondLst>
                                    <p:cond delay="2000"/>
                                  </p:stCondLst>
                                  <p:childTnLst>
                                    <p:animEffect transition="out" filter="dissolv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90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9000"/>
                            </p:stCondLst>
                            <p:childTnLst>
                              <p:par>
                                <p:cTn id="50" presetID="9" presetClass="exit" presetSubtype="0" fill="hold" grpId="1" nodeType="afterEffect">
                                  <p:stCondLst>
                                    <p:cond delay="2000"/>
                                  </p:stCondLst>
                                  <p:childTnLst>
                                    <p:animEffect transition="out" filter="dissolv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9" presetClass="exit" presetSubtype="0" fill="hold" grpId="1" nodeType="withEffect">
                                  <p:stCondLst>
                                    <p:cond delay="2000"/>
                                  </p:stCondLst>
                                  <p:childTnLst>
                                    <p:animEffect transition="out" filter="dissolv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9" presetClass="exit" presetSubtype="0" fill="hold" grpId="1" nodeType="withEffect">
                                  <p:stCondLst>
                                    <p:cond delay="2000"/>
                                  </p:stCondLst>
                                  <p:childTnLst>
                                    <p:animEffect transition="out" filter="dissolv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9" presetClass="exit" presetSubtype="0" fill="hold" grpId="1" nodeType="withEffect">
                                  <p:stCondLst>
                                    <p:cond delay="2000"/>
                                  </p:stCondLst>
                                  <p:childTnLst>
                                    <p:animEffect transition="out" filter="dissolv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par>
                          <p:cTn id="62" fill="hold">
                            <p:stCondLst>
                              <p:cond delay="115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dissolve">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dissolve">
                                      <p:cBhvr>
                                        <p:cTn id="74" dur="500"/>
                                        <p:tgtEl>
                                          <p:spTgt spid="20"/>
                                        </p:tgtEl>
                                      </p:cBhvr>
                                    </p:animEffect>
                                  </p:childTnLst>
                                </p:cTn>
                              </p:par>
                            </p:childTnLst>
                          </p:cTn>
                        </p:par>
                        <p:par>
                          <p:cTn id="75" fill="hold">
                            <p:stCondLst>
                              <p:cond delay="12000"/>
                            </p:stCondLst>
                            <p:childTnLst>
                              <p:par>
                                <p:cTn id="76" presetID="9" presetClass="exit" presetSubtype="0" fill="hold" grpId="1" nodeType="afterEffect">
                                  <p:stCondLst>
                                    <p:cond delay="2000"/>
                                  </p:stCondLst>
                                  <p:childTnLst>
                                    <p:animEffect transition="out" filter="dissolv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9" presetClass="exit" presetSubtype="0" fill="hold" grpId="1" nodeType="withEffect">
                                  <p:stCondLst>
                                    <p:cond delay="2000"/>
                                  </p:stCondLst>
                                  <p:childTnLst>
                                    <p:animEffect transition="out" filter="dissolv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9" presetClass="exit" presetSubtype="0" fill="hold" grpId="1" nodeType="withEffect">
                                  <p:stCondLst>
                                    <p:cond delay="2000"/>
                                  </p:stCondLst>
                                  <p:childTnLst>
                                    <p:animEffect transition="out" filter="dissolv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9" presetClass="exit" presetSubtype="0" fill="hold" grpId="1" nodeType="withEffect">
                                  <p:stCondLst>
                                    <p:cond delay="2000"/>
                                  </p:stCondLst>
                                  <p:childTnLst>
                                    <p:animEffect transition="out" filter="dissolv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par>
                          <p:cTn id="88" fill="hold">
                            <p:stCondLst>
                              <p:cond delay="14500"/>
                            </p:stCondLst>
                            <p:childTnLst>
                              <p:par>
                                <p:cTn id="89" presetID="1"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normAutofit/>
          </a:bodyPr>
          <a:lstStyle/>
          <a:p>
            <a:pPr eaLnBrk="1" hangingPunct="1"/>
            <a:r>
              <a:rPr lang="en-US" dirty="0" smtClean="0">
                <a:solidFill>
                  <a:srgbClr val="C00000"/>
                </a:solidFill>
                <a:latin typeface="+mj-lt"/>
                <a:ea typeface="ＭＳ Ｐゴシック" charset="0"/>
              </a:rPr>
              <a:t>Vehicle Balance Technical Terms</a:t>
            </a:r>
            <a:endParaRPr lang="en-US" dirty="0">
              <a:solidFill>
                <a:srgbClr val="C00000"/>
              </a:solidFill>
              <a:latin typeface="+mj-lt"/>
              <a:ea typeface="ＭＳ Ｐゴシック" charset="0"/>
            </a:endParaRPr>
          </a:p>
        </p:txBody>
      </p:sp>
      <p:sp>
        <p:nvSpPr>
          <p:cNvPr id="12291" name="Rectangle 3"/>
          <p:cNvSpPr>
            <a:spLocks noGrp="1" noChangeArrowheads="1"/>
          </p:cNvSpPr>
          <p:nvPr>
            <p:ph idx="1"/>
          </p:nvPr>
        </p:nvSpPr>
        <p:spPr>
          <a:xfrm>
            <a:off x="3532598" y="1705510"/>
            <a:ext cx="3020602" cy="2653301"/>
          </a:xfrm>
        </p:spPr>
        <p:txBody>
          <a:bodyPr/>
          <a:lstStyle/>
          <a:p>
            <a:pPr eaLnBrk="1" hangingPunct="1">
              <a:defRPr/>
            </a:pPr>
            <a:r>
              <a:rPr lang="en-US" sz="4400" dirty="0" smtClean="0">
                <a:latin typeface="+mj-lt"/>
                <a:cs typeface="Arial" pitchFamily="34" charset="0"/>
              </a:rPr>
              <a:t>Pitch</a:t>
            </a:r>
          </a:p>
          <a:p>
            <a:pPr eaLnBrk="1" hangingPunct="1">
              <a:defRPr/>
            </a:pPr>
            <a:r>
              <a:rPr lang="en-US" sz="4400" dirty="0" smtClean="0">
                <a:latin typeface="+mj-lt"/>
                <a:cs typeface="Arial" pitchFamily="34" charset="0"/>
              </a:rPr>
              <a:t>Roll</a:t>
            </a:r>
          </a:p>
          <a:p>
            <a:pPr eaLnBrk="1" hangingPunct="1">
              <a:defRPr/>
            </a:pPr>
            <a:r>
              <a:rPr lang="en-US" sz="4400" dirty="0" smtClean="0">
                <a:latin typeface="+mj-lt"/>
                <a:cs typeface="Arial" pitchFamily="34" charset="0"/>
              </a:rPr>
              <a:t>Yaw</a:t>
            </a:r>
            <a:endParaRPr lang="en-US" sz="4400" dirty="0">
              <a:latin typeface="+mj-lt"/>
              <a:cs typeface="Arial" pitchFamily="34" charset="0"/>
            </a:endParaRPr>
          </a:p>
          <a:p>
            <a:pPr eaLnBrk="1" hangingPunct="1">
              <a:defRPr/>
            </a:pPr>
            <a:endParaRPr lang="en-US" dirty="0" smtClean="0">
              <a:cs typeface="+mn-cs"/>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25</a:t>
            </a:fld>
            <a:endParaRPr lang="en-US"/>
          </a:p>
        </p:txBody>
      </p:sp>
    </p:spTree>
    <p:extLst>
      <p:ext uri="{BB962C8B-B14F-4D97-AF65-F5344CB8AC3E}">
        <p14:creationId xmlns:p14="http://schemas.microsoft.com/office/powerpoint/2010/main" val="29694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291">
                                            <p:txEl>
                                              <p:pRg st="0" end="0"/>
                                            </p:txEl>
                                          </p:spTgt>
                                        </p:tgtEl>
                                      </p:cBhvr>
                                    </p:animEffect>
                                  </p:childTnLst>
                                </p:cTn>
                              </p:par>
                            </p:childTnLst>
                          </p:cTn>
                        </p:par>
                        <p:par>
                          <p:cTn id="10" fill="hold">
                            <p:stCondLst>
                              <p:cond delay="6000"/>
                            </p:stCondLst>
                            <p:childTnLst>
                              <p:par>
                                <p:cTn id="11" presetID="55" presetClass="entr" presetSubtype="0" fill="hold" grpId="0" nodeType="afterEffect">
                                  <p:stCondLst>
                                    <p:cond delay="100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p:cTn id="13" dur="1000" fill="hold"/>
                                        <p:tgtEl>
                                          <p:spTgt spid="12291">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12291">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12291">
                                            <p:txEl>
                                              <p:pRg st="1" end="1"/>
                                            </p:txEl>
                                          </p:spTgt>
                                        </p:tgtEl>
                                      </p:cBhvr>
                                    </p:animEffect>
                                  </p:childTnLst>
                                </p:cTn>
                              </p:par>
                            </p:childTnLst>
                          </p:cTn>
                        </p:par>
                        <p:par>
                          <p:cTn id="16" fill="hold">
                            <p:stCondLst>
                              <p:cond delay="8000"/>
                            </p:stCondLst>
                            <p:childTnLst>
                              <p:par>
                                <p:cTn id="17" presetID="55" presetClass="entr" presetSubtype="0" fill="hold" grpId="0" nodeType="afterEffect">
                                  <p:stCondLst>
                                    <p:cond delay="100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p:cTn id="19" dur="1000" fill="hold"/>
                                        <p:tgtEl>
                                          <p:spTgt spid="1229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229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dirty="0" smtClean="0">
                <a:solidFill>
                  <a:srgbClr val="C00000"/>
                </a:solidFill>
                <a:latin typeface="+mj-lt"/>
              </a:rPr>
              <a:t>Student Activity 4-a</a:t>
            </a:r>
            <a:endParaRPr lang="en-US" sz="4000" dirty="0">
              <a:solidFill>
                <a:srgbClr val="C00000"/>
              </a:solidFill>
              <a:latin typeface="+mj-lt"/>
            </a:endParaRPr>
          </a:p>
        </p:txBody>
      </p:sp>
      <p:sp>
        <p:nvSpPr>
          <p:cNvPr id="3" name="Content Placeholder 2"/>
          <p:cNvSpPr>
            <a:spLocks noGrp="1"/>
          </p:cNvSpPr>
          <p:nvPr>
            <p:ph idx="1"/>
          </p:nvPr>
        </p:nvSpPr>
        <p:spPr>
          <a:xfrm>
            <a:off x="989350" y="1601329"/>
            <a:ext cx="7790535" cy="3885071"/>
          </a:xfrm>
        </p:spPr>
        <p:txBody>
          <a:bodyPr/>
          <a:lstStyle/>
          <a:p>
            <a:r>
              <a:rPr lang="en-US" dirty="0" smtClean="0">
                <a:latin typeface="+mj-lt"/>
                <a:cs typeface="Arial" pitchFamily="34" charset="0"/>
              </a:rPr>
              <a:t>Everybody stand up</a:t>
            </a:r>
          </a:p>
          <a:p>
            <a:r>
              <a:rPr lang="en-US" dirty="0" smtClean="0">
                <a:latin typeface="+mj-lt"/>
                <a:cs typeface="Arial" pitchFamily="34" charset="0"/>
              </a:rPr>
              <a:t>Pretend you are in a car moving at 55 mph</a:t>
            </a:r>
          </a:p>
          <a:p>
            <a:r>
              <a:rPr lang="en-US" dirty="0" smtClean="0">
                <a:latin typeface="+mj-lt"/>
                <a:cs typeface="Arial" pitchFamily="34" charset="0"/>
              </a:rPr>
              <a:t>Show what happens to your body when </a:t>
            </a:r>
          </a:p>
          <a:p>
            <a:pPr lvl="1"/>
            <a:r>
              <a:rPr lang="en-US" dirty="0" smtClean="0">
                <a:latin typeface="+mj-lt"/>
                <a:cs typeface="Arial" pitchFamily="34" charset="0"/>
              </a:rPr>
              <a:t>the driver slams on the brakes.</a:t>
            </a:r>
          </a:p>
          <a:p>
            <a:pPr lvl="1"/>
            <a:r>
              <a:rPr lang="en-US" dirty="0" smtClean="0">
                <a:latin typeface="+mj-lt"/>
                <a:cs typeface="Arial" pitchFamily="34" charset="0"/>
              </a:rPr>
              <a:t>the driver makes a sharp right turn.</a:t>
            </a:r>
          </a:p>
          <a:p>
            <a:pPr lvl="1"/>
            <a:r>
              <a:rPr lang="en-US" dirty="0" smtClean="0">
                <a:latin typeface="+mj-lt"/>
                <a:cs typeface="Arial" pitchFamily="34" charset="0"/>
              </a:rPr>
              <a:t>the driver makes a sharp left turn.</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26</a:t>
            </a:fld>
            <a:endParaRPr lang="en-US"/>
          </a:p>
        </p:txBody>
      </p:sp>
    </p:spTree>
    <p:extLst>
      <p:ext uri="{BB962C8B-B14F-4D97-AF65-F5344CB8AC3E}">
        <p14:creationId xmlns:p14="http://schemas.microsoft.com/office/powerpoint/2010/main" val="8646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latin typeface="+mj-lt"/>
              </a:rPr>
              <a:t>Student Activity 4-b</a:t>
            </a:r>
            <a:endParaRPr lang="en-US" sz="3200" dirty="0">
              <a:solidFill>
                <a:srgbClr val="C00000"/>
              </a:solidFill>
              <a:latin typeface="+mj-lt"/>
            </a:endParaRPr>
          </a:p>
        </p:txBody>
      </p:sp>
      <p:sp>
        <p:nvSpPr>
          <p:cNvPr id="3" name="Content Placeholder 2"/>
          <p:cNvSpPr>
            <a:spLocks noGrp="1"/>
          </p:cNvSpPr>
          <p:nvPr>
            <p:ph idx="1"/>
          </p:nvPr>
        </p:nvSpPr>
        <p:spPr>
          <a:xfrm>
            <a:off x="550286" y="1508862"/>
            <a:ext cx="8229600" cy="3802878"/>
          </a:xfrm>
        </p:spPr>
        <p:txBody>
          <a:bodyPr>
            <a:normAutofit/>
          </a:bodyPr>
          <a:lstStyle/>
          <a:p>
            <a:r>
              <a:rPr lang="en-US" dirty="0" smtClean="0">
                <a:latin typeface="+mj-lt"/>
                <a:cs typeface="Arial" pitchFamily="34" charset="0"/>
              </a:rPr>
              <a:t>Pretend you are in a car at a stop sign</a:t>
            </a:r>
          </a:p>
          <a:p>
            <a:r>
              <a:rPr lang="en-US" dirty="0" smtClean="0">
                <a:latin typeface="+mj-lt"/>
                <a:cs typeface="Arial" pitchFamily="34" charset="0"/>
              </a:rPr>
              <a:t>Show what happens to your body when </a:t>
            </a:r>
          </a:p>
          <a:p>
            <a:pPr lvl="1"/>
            <a:r>
              <a:rPr lang="en-US" sz="3200" dirty="0" smtClean="0">
                <a:latin typeface="+mj-lt"/>
                <a:cs typeface="Arial" pitchFamily="34" charset="0"/>
              </a:rPr>
              <a:t>the driver stomps on the accelerator.</a:t>
            </a:r>
          </a:p>
          <a:p>
            <a:pPr lvl="1"/>
            <a:r>
              <a:rPr lang="en-US" sz="3200" dirty="0" smtClean="0">
                <a:latin typeface="+mj-lt"/>
                <a:cs typeface="Arial" pitchFamily="34" charset="0"/>
              </a:rPr>
              <a:t>the driver stomps on the accelerator and makes a sharp right turn.</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27</a:t>
            </a:fld>
            <a:endParaRPr lang="en-US"/>
          </a:p>
        </p:txBody>
      </p:sp>
    </p:spTree>
    <p:extLst>
      <p:ext uri="{BB962C8B-B14F-4D97-AF65-F5344CB8AC3E}">
        <p14:creationId xmlns:p14="http://schemas.microsoft.com/office/powerpoint/2010/main" val="12552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C00000"/>
                </a:solidFill>
                <a:latin typeface="+mj-lt"/>
              </a:rPr>
              <a:t>Student Activity 4-c</a:t>
            </a:r>
            <a:endParaRPr lang="en-US" sz="4000" dirty="0">
              <a:solidFill>
                <a:srgbClr val="C00000"/>
              </a:solidFill>
              <a:latin typeface="+mj-lt"/>
            </a:endParaRPr>
          </a:p>
        </p:txBody>
      </p:sp>
      <p:sp>
        <p:nvSpPr>
          <p:cNvPr id="3" name="Content Placeholder 2"/>
          <p:cNvSpPr>
            <a:spLocks noGrp="1"/>
          </p:cNvSpPr>
          <p:nvPr>
            <p:ph idx="1"/>
          </p:nvPr>
        </p:nvSpPr>
        <p:spPr>
          <a:xfrm>
            <a:off x="944380" y="1582220"/>
            <a:ext cx="7540053" cy="4164928"/>
          </a:xfrm>
        </p:spPr>
        <p:txBody>
          <a:bodyPr>
            <a:normAutofit/>
          </a:bodyPr>
          <a:lstStyle/>
          <a:p>
            <a:r>
              <a:rPr lang="en-US" dirty="0" smtClean="0">
                <a:latin typeface="+mj-lt"/>
                <a:cs typeface="Arial" pitchFamily="34" charset="0"/>
              </a:rPr>
              <a:t>Pretend you are in a car at a stop sign on a snowy day</a:t>
            </a:r>
          </a:p>
          <a:p>
            <a:r>
              <a:rPr lang="en-US" dirty="0" smtClean="0">
                <a:latin typeface="+mj-lt"/>
                <a:cs typeface="Arial" pitchFamily="34" charset="0"/>
              </a:rPr>
              <a:t>Show what happens to your body when </a:t>
            </a:r>
          </a:p>
          <a:p>
            <a:pPr lvl="1"/>
            <a:r>
              <a:rPr lang="en-US" sz="3200" dirty="0" smtClean="0">
                <a:latin typeface="+mj-lt"/>
                <a:cs typeface="Arial" pitchFamily="34" charset="0"/>
              </a:rPr>
              <a:t>the driver stomps on the accelerator and turns sharply to the right.</a:t>
            </a:r>
          </a:p>
        </p:txBody>
      </p:sp>
      <p:sp>
        <p:nvSpPr>
          <p:cNvPr id="4" name="Slide Number Placeholder 3"/>
          <p:cNvSpPr>
            <a:spLocks noGrp="1"/>
          </p:cNvSpPr>
          <p:nvPr>
            <p:ph type="sldNum" sz="quarter" idx="12"/>
          </p:nvPr>
        </p:nvSpPr>
        <p:spPr/>
        <p:txBody>
          <a:bodyPr/>
          <a:lstStyle/>
          <a:p>
            <a:fld id="{76BC74CA-E8E8-5E4C-AB4D-D4488F9C7B28}" type="slidenum">
              <a:rPr lang="en-US" smtClean="0"/>
              <a:pPr/>
              <a:t>28</a:t>
            </a:fld>
            <a:endParaRPr lang="en-US"/>
          </a:p>
        </p:txBody>
      </p:sp>
    </p:spTree>
    <p:extLst>
      <p:ext uri="{BB962C8B-B14F-4D97-AF65-F5344CB8AC3E}">
        <p14:creationId xmlns:p14="http://schemas.microsoft.com/office/powerpoint/2010/main" val="14151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984748" y="274638"/>
            <a:ext cx="3702051" cy="1568286"/>
          </a:xfrm>
        </p:spPr>
        <p:txBody>
          <a:bodyPr>
            <a:normAutofit/>
          </a:bodyPr>
          <a:lstStyle/>
          <a:p>
            <a:pPr algn="l" eaLnBrk="1" hangingPunct="1"/>
            <a:r>
              <a:rPr lang="en-US" sz="4000" dirty="0">
                <a:solidFill>
                  <a:srgbClr val="C00000"/>
                </a:solidFill>
                <a:latin typeface="+mj-lt"/>
                <a:ea typeface="ＭＳ Ｐゴシック" charset="0"/>
                <a:cs typeface="ＭＳ Ｐゴシック" charset="0"/>
              </a:rPr>
              <a:t>Vehicle Balance Technical Terms</a:t>
            </a:r>
          </a:p>
        </p:txBody>
      </p:sp>
      <p:sp>
        <p:nvSpPr>
          <p:cNvPr id="27650" name="Rectangle 3"/>
          <p:cNvSpPr>
            <a:spLocks noGrp="1" noChangeArrowheads="1"/>
          </p:cNvSpPr>
          <p:nvPr>
            <p:ph idx="1"/>
          </p:nvPr>
        </p:nvSpPr>
        <p:spPr>
          <a:xfrm>
            <a:off x="4984749" y="2097911"/>
            <a:ext cx="3851025" cy="1756459"/>
          </a:xfrm>
        </p:spPr>
        <p:txBody>
          <a:bodyPr/>
          <a:lstStyle/>
          <a:p>
            <a:pPr marL="0" indent="0" eaLnBrk="1" hangingPunct="1">
              <a:spcBef>
                <a:spcPts val="0"/>
              </a:spcBef>
              <a:buFontTx/>
              <a:buNone/>
            </a:pPr>
            <a:r>
              <a:rPr lang="en-US" sz="3600" dirty="0">
                <a:solidFill>
                  <a:srgbClr val="000000"/>
                </a:solidFill>
                <a:ea typeface="ＭＳ Ｐゴシック" charset="0"/>
                <a:cs typeface="ＭＳ Ｐゴシック" charset="0"/>
              </a:rPr>
              <a:t>Pitch </a:t>
            </a:r>
            <a:r>
              <a:rPr lang="en-US" sz="2800" dirty="0">
                <a:solidFill>
                  <a:srgbClr val="000000"/>
                </a:solidFill>
                <a:ea typeface="ＭＳ Ｐゴシック" charset="0"/>
                <a:cs typeface="ＭＳ Ｐゴシック" charset="0"/>
              </a:rPr>
              <a:t>– Vehicle weight is transferred to the rear tires when accelerating. </a:t>
            </a:r>
          </a:p>
        </p:txBody>
      </p:sp>
      <p:pic>
        <p:nvPicPr>
          <p:cNvPr id="27653" name="Picture 5"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643063" y="1371600"/>
            <a:ext cx="277812"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22700" y="1371600"/>
            <a:ext cx="277813"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9" name="Rounded Rectangle 8"/>
          <p:cNvSpPr/>
          <p:nvPr/>
        </p:nvSpPr>
        <p:spPr>
          <a:xfrm>
            <a:off x="1619250"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Rounded Rectangle 9"/>
          <p:cNvSpPr/>
          <p:nvPr/>
        </p:nvSpPr>
        <p:spPr>
          <a:xfrm>
            <a:off x="3844925"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ounded Rectangle 10"/>
          <p:cNvSpPr/>
          <p:nvPr/>
        </p:nvSpPr>
        <p:spPr>
          <a:xfrm>
            <a:off x="1664050" y="1406362"/>
            <a:ext cx="277812"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3844009" y="1406362"/>
            <a:ext cx="277813" cy="4365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3" name="Rounded Rectangle 12"/>
          <p:cNvSpPr/>
          <p:nvPr/>
        </p:nvSpPr>
        <p:spPr>
          <a:xfrm>
            <a:off x="1627907" y="4861219"/>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4" name="Rounded Rectangle 13"/>
          <p:cNvSpPr/>
          <p:nvPr/>
        </p:nvSpPr>
        <p:spPr>
          <a:xfrm>
            <a:off x="3853904" y="4910534"/>
            <a:ext cx="277813" cy="434975"/>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Slide Number Placeholder 1"/>
          <p:cNvSpPr>
            <a:spLocks noGrp="1"/>
          </p:cNvSpPr>
          <p:nvPr>
            <p:ph type="sldNum" sz="quarter" idx="12"/>
          </p:nvPr>
        </p:nvSpPr>
        <p:spPr/>
        <p:txBody>
          <a:bodyPr/>
          <a:lstStyle/>
          <a:p>
            <a:fld id="{26B561ED-4623-CE4E-A942-B60425819F66}" type="slidenum">
              <a:rPr lang="en-US" smtClean="0"/>
              <a:pPr/>
              <a:t>29</a:t>
            </a:fld>
            <a:endParaRPr lang="en-US"/>
          </a:p>
        </p:txBody>
      </p:sp>
    </p:spTree>
    <p:extLst>
      <p:ext uri="{BB962C8B-B14F-4D97-AF65-F5344CB8AC3E}">
        <p14:creationId xmlns:p14="http://schemas.microsoft.com/office/powerpoint/2010/main" val="2235281905"/>
      </p:ext>
    </p:extLst>
  </p:cSld>
  <p:clrMapOvr>
    <a:masterClrMapping/>
  </p:clrMapOvr>
  <p:transition advClick="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500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grpId="0" nodeType="withEffect">
                                  <p:stCondLst>
                                    <p:cond delay="5000"/>
                                  </p:stCondLst>
                                  <p:childTnLst>
                                    <p:animEffect transition="out" filter="dissolv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9" presetClass="exit" presetSubtype="0" fill="hold" grpId="0" nodeType="withEffect">
                                  <p:stCondLst>
                                    <p:cond delay="5000"/>
                                  </p:stCondLst>
                                  <p:childTnLst>
                                    <p:animEffect transition="out" filter="dissolv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9" presetClass="exit" presetSubtype="0" fill="hold" grpId="0" nodeType="withEffect">
                                  <p:stCondLst>
                                    <p:cond delay="5000"/>
                                  </p:stCondLst>
                                  <p:childTnLst>
                                    <p:animEffect transition="out" filter="dissolv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5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smtClean="0">
                <a:solidFill>
                  <a:srgbClr val="C00000"/>
                </a:solidFill>
                <a:latin typeface="+mj-lt"/>
              </a:rPr>
              <a:t>Steering</a:t>
            </a:r>
            <a:r>
              <a:rPr lang="en-US" dirty="0">
                <a:latin typeface="+mj-lt"/>
              </a:rPr>
              <a:t/>
            </a:r>
            <a:br>
              <a:rPr lang="en-US" dirty="0">
                <a:latin typeface="+mj-lt"/>
              </a:rPr>
            </a:br>
            <a:r>
              <a:rPr lang="en-US" sz="3600" dirty="0" smtClean="0">
                <a:latin typeface="+mj-lt"/>
              </a:rPr>
              <a:t>Holding the Wheel</a:t>
            </a:r>
            <a:endParaRPr lang="en-US" sz="3600" dirty="0">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3</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569" y="1650256"/>
            <a:ext cx="7415290" cy="4344331"/>
          </a:xfrm>
          <a:prstGeom prst="rect">
            <a:avLst/>
          </a:prstGeom>
        </p:spPr>
      </p:pic>
    </p:spTree>
    <p:extLst>
      <p:ext uri="{BB962C8B-B14F-4D97-AF65-F5344CB8AC3E}">
        <p14:creationId xmlns:p14="http://schemas.microsoft.com/office/powerpoint/2010/main" val="1336563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5863" y="0"/>
            <a:ext cx="3365500" cy="6858000"/>
            <a:chOff x="1185863" y="0"/>
            <a:chExt cx="3365500" cy="6858000"/>
          </a:xfrm>
        </p:grpSpPr>
        <p:pic>
          <p:nvPicPr>
            <p:cNvPr id="31746" name="Picture 3" descr="Screen shot 2011-05-07 at 4.42.2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43063" y="1219200"/>
              <a:ext cx="277812"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22700" y="1392238"/>
              <a:ext cx="277813" cy="284162"/>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19250" y="4781550"/>
              <a:ext cx="277813" cy="552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44925" y="4876800"/>
              <a:ext cx="277813" cy="2476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14" name="Rectangle 2"/>
          <p:cNvSpPr txBox="1">
            <a:spLocks noChangeArrowheads="1"/>
          </p:cNvSpPr>
          <p:nvPr/>
        </p:nvSpPr>
        <p:spPr bwMode="auto">
          <a:xfrm>
            <a:off x="4984750" y="323954"/>
            <a:ext cx="3776027" cy="14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rgbClr val="008080"/>
                </a:solidFill>
                <a:latin typeface="+mj-lt"/>
                <a:ea typeface="+mj-ea"/>
                <a:cs typeface="ＭＳ Ｐゴシック" charset="0"/>
              </a:defRPr>
            </a:lvl1pPr>
            <a:lvl2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2pPr>
            <a:lvl3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3pPr>
            <a:lvl4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4pPr>
            <a:lvl5pPr algn="r" rtl="0" eaLnBrk="0" fontAlgn="base" hangingPunct="0">
              <a:spcBef>
                <a:spcPct val="0"/>
              </a:spcBef>
              <a:spcAft>
                <a:spcPct val="0"/>
              </a:spcAft>
              <a:defRPr sz="3200" b="1">
                <a:solidFill>
                  <a:srgbClr val="008080"/>
                </a:solidFill>
                <a:latin typeface="Arial" charset="0"/>
                <a:ea typeface="ＭＳ Ｐゴシック" charset="0"/>
                <a:cs typeface="ＭＳ Ｐゴシック" charset="0"/>
              </a:defRPr>
            </a:lvl5pPr>
            <a:lvl6pPr marL="457200" algn="r" rtl="0" fontAlgn="base">
              <a:spcBef>
                <a:spcPct val="0"/>
              </a:spcBef>
              <a:spcAft>
                <a:spcPct val="0"/>
              </a:spcAft>
              <a:defRPr sz="3200" b="1">
                <a:solidFill>
                  <a:srgbClr val="008080"/>
                </a:solidFill>
                <a:latin typeface="Arial" charset="0"/>
                <a:ea typeface="ＭＳ Ｐゴシック" charset="0"/>
              </a:defRPr>
            </a:lvl6pPr>
            <a:lvl7pPr marL="914400" algn="r" rtl="0" fontAlgn="base">
              <a:spcBef>
                <a:spcPct val="0"/>
              </a:spcBef>
              <a:spcAft>
                <a:spcPct val="0"/>
              </a:spcAft>
              <a:defRPr sz="3200" b="1">
                <a:solidFill>
                  <a:srgbClr val="008080"/>
                </a:solidFill>
                <a:latin typeface="Arial" charset="0"/>
                <a:ea typeface="ＭＳ Ｐゴシック" charset="0"/>
              </a:defRPr>
            </a:lvl7pPr>
            <a:lvl8pPr marL="1371600" algn="r" rtl="0" fontAlgn="base">
              <a:spcBef>
                <a:spcPct val="0"/>
              </a:spcBef>
              <a:spcAft>
                <a:spcPct val="0"/>
              </a:spcAft>
              <a:defRPr sz="3200" b="1">
                <a:solidFill>
                  <a:srgbClr val="008080"/>
                </a:solidFill>
                <a:latin typeface="Arial" charset="0"/>
                <a:ea typeface="ＭＳ Ｐゴシック" charset="0"/>
              </a:defRPr>
            </a:lvl8pPr>
            <a:lvl9pPr marL="1828800" algn="r" rtl="0" fontAlgn="base">
              <a:spcBef>
                <a:spcPct val="0"/>
              </a:spcBef>
              <a:spcAft>
                <a:spcPct val="0"/>
              </a:spcAft>
              <a:defRPr sz="3200" b="1">
                <a:solidFill>
                  <a:srgbClr val="008080"/>
                </a:solidFill>
                <a:latin typeface="Arial" charset="0"/>
                <a:ea typeface="ＭＳ Ｐゴシック" charset="0"/>
              </a:defRPr>
            </a:lvl9pPr>
          </a:lstStyle>
          <a:p>
            <a:pPr algn="l" eaLnBrk="1" hangingPunct="1"/>
            <a:r>
              <a:rPr lang="en-US" sz="4000" b="0" dirty="0" smtClean="0">
                <a:solidFill>
                  <a:srgbClr val="C00000"/>
                </a:solidFill>
                <a:ea typeface="ＭＳ Ｐゴシック" charset="0"/>
              </a:rPr>
              <a:t>Vehicle Balance Technical Terms</a:t>
            </a:r>
            <a:endParaRPr lang="en-US" sz="4000" b="0" dirty="0">
              <a:solidFill>
                <a:srgbClr val="C00000"/>
              </a:solidFill>
              <a:ea typeface="ＭＳ Ｐゴシック" charset="0"/>
            </a:endParaRPr>
          </a:p>
        </p:txBody>
      </p:sp>
      <p:sp>
        <p:nvSpPr>
          <p:cNvPr id="12" name="TextBox 11"/>
          <p:cNvSpPr txBox="1"/>
          <p:nvPr/>
        </p:nvSpPr>
        <p:spPr>
          <a:xfrm>
            <a:off x="4984750" y="4184302"/>
            <a:ext cx="3703271" cy="1384995"/>
          </a:xfrm>
          <a:prstGeom prst="rect">
            <a:avLst/>
          </a:prstGeom>
          <a:noFill/>
        </p:spPr>
        <p:txBody>
          <a:bodyPr wrap="square" rtlCol="0">
            <a:spAutoFit/>
          </a:bodyPr>
          <a:lstStyle/>
          <a:p>
            <a:r>
              <a:rPr lang="en-US" sz="2800" dirty="0" smtClean="0">
                <a:cs typeface="Arial" pitchFamily="34" charset="0"/>
              </a:rPr>
              <a:t>Right Turn causes the energy to move to the side of the car </a:t>
            </a:r>
            <a:endParaRPr lang="en-US" sz="2800" dirty="0">
              <a:cs typeface="Arial" pitchFamily="34" charset="0"/>
            </a:endParaRPr>
          </a:p>
        </p:txBody>
      </p:sp>
      <p:sp>
        <p:nvSpPr>
          <p:cNvPr id="3" name="Rectangle 2"/>
          <p:cNvSpPr/>
          <p:nvPr/>
        </p:nvSpPr>
        <p:spPr>
          <a:xfrm>
            <a:off x="4984750" y="2057871"/>
            <a:ext cx="3912670" cy="1938992"/>
          </a:xfrm>
          <a:prstGeom prst="rect">
            <a:avLst/>
          </a:prstGeom>
        </p:spPr>
        <p:txBody>
          <a:bodyPr wrap="square">
            <a:spAutoFit/>
          </a:bodyPr>
          <a:lstStyle/>
          <a:p>
            <a:r>
              <a:rPr lang="en-US" sz="3600" dirty="0" smtClean="0">
                <a:cs typeface="Arial" pitchFamily="34" charset="0"/>
              </a:rPr>
              <a:t>Roll</a:t>
            </a:r>
            <a:r>
              <a:rPr lang="en-US" sz="2800" dirty="0" smtClean="0">
                <a:cs typeface="Arial" pitchFamily="34" charset="0"/>
              </a:rPr>
              <a:t> </a:t>
            </a:r>
            <a:r>
              <a:rPr lang="en-US" sz="3600" dirty="0" smtClean="0">
                <a:cs typeface="Arial" pitchFamily="34" charset="0"/>
              </a:rPr>
              <a:t>-</a:t>
            </a:r>
            <a:r>
              <a:rPr lang="en-US" sz="2800" dirty="0" smtClean="0">
                <a:cs typeface="Arial" pitchFamily="34" charset="0"/>
              </a:rPr>
              <a:t> Vehicle weight </a:t>
            </a:r>
            <a:r>
              <a:rPr lang="en-US" sz="2800" dirty="0">
                <a:cs typeface="Arial" pitchFamily="34" charset="0"/>
              </a:rPr>
              <a:t>is transferred to the side tires when turning or cornering.</a:t>
            </a:r>
          </a:p>
        </p:txBody>
      </p:sp>
      <p:sp>
        <p:nvSpPr>
          <p:cNvPr id="4" name="Slide Number Placeholder 3"/>
          <p:cNvSpPr>
            <a:spLocks noGrp="1"/>
          </p:cNvSpPr>
          <p:nvPr>
            <p:ph type="sldNum" sz="quarter" idx="12"/>
          </p:nvPr>
        </p:nvSpPr>
        <p:spPr/>
        <p:txBody>
          <a:bodyPr/>
          <a:lstStyle/>
          <a:p>
            <a:fld id="{26B561ED-4623-CE4E-A942-B60425819F66}" type="slidenum">
              <a:rPr lang="en-US" smtClean="0"/>
              <a:pPr/>
              <a:t>30</a:t>
            </a:fld>
            <a:endParaRPr lang="en-US"/>
          </a:p>
        </p:txBody>
      </p:sp>
    </p:spTree>
    <p:extLst>
      <p:ext uri="{BB962C8B-B14F-4D97-AF65-F5344CB8AC3E}">
        <p14:creationId xmlns:p14="http://schemas.microsoft.com/office/powerpoint/2010/main" val="2620251455"/>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4"/>
          <p:cNvSpPr/>
          <p:nvPr/>
        </p:nvSpPr>
        <p:spPr>
          <a:xfrm>
            <a:off x="1985078" y="2823337"/>
            <a:ext cx="184945" cy="355074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Grp="1" noChangeArrowheads="1"/>
          </p:cNvSpPr>
          <p:nvPr>
            <p:ph type="title"/>
          </p:nvPr>
        </p:nvSpPr>
        <p:spPr>
          <a:xfrm>
            <a:off x="457200" y="274638"/>
            <a:ext cx="8229600" cy="882665"/>
          </a:xfrm>
        </p:spPr>
        <p:txBody>
          <a:bodyPr>
            <a:normAutofit/>
          </a:bodyPr>
          <a:lstStyle/>
          <a:p>
            <a:pPr eaLnBrk="1" hangingPunct="1"/>
            <a:r>
              <a:rPr lang="en-US" dirty="0">
                <a:solidFill>
                  <a:srgbClr val="C00000"/>
                </a:solidFill>
                <a:latin typeface="+mj-lt"/>
                <a:ea typeface="ＭＳ Ｐゴシック" charset="0"/>
                <a:cs typeface="ＭＳ Ｐゴシック" charset="0"/>
              </a:rPr>
              <a:t>Vehicle Balance Technical Terms</a:t>
            </a:r>
          </a:p>
        </p:txBody>
      </p:sp>
      <p:sp>
        <p:nvSpPr>
          <p:cNvPr id="32769" name="Rectangle 3"/>
          <p:cNvSpPr>
            <a:spLocks noGrp="1" noChangeArrowheads="1"/>
          </p:cNvSpPr>
          <p:nvPr>
            <p:ph idx="1"/>
          </p:nvPr>
        </p:nvSpPr>
        <p:spPr>
          <a:xfrm>
            <a:off x="585788" y="1600200"/>
            <a:ext cx="8101012" cy="4525963"/>
          </a:xfrm>
        </p:spPr>
        <p:txBody>
          <a:bodyPr/>
          <a:lstStyle/>
          <a:p>
            <a:pPr eaLnBrk="1" hangingPunct="1">
              <a:spcBef>
                <a:spcPct val="50000"/>
              </a:spcBef>
              <a:buFontTx/>
              <a:buNone/>
            </a:pPr>
            <a:r>
              <a:rPr lang="en-US" dirty="0">
                <a:ea typeface="ＭＳ Ｐゴシック" charset="0"/>
                <a:cs typeface="ＭＳ Ｐゴシック" charset="0"/>
              </a:rPr>
              <a:t>Yaw </a:t>
            </a:r>
            <a:r>
              <a:rPr lang="en-US" sz="2400" dirty="0">
                <a:ea typeface="ＭＳ Ｐゴシック" charset="0"/>
                <a:cs typeface="ＭＳ Ｐゴシック" charset="0"/>
              </a:rPr>
              <a:t>– Traction to tires is lost causing vehicle to spin around its center of gravity or </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Yaw</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 axis. </a:t>
            </a:r>
            <a:endParaRPr lang="en-US" sz="2400" dirty="0">
              <a:ea typeface="ＭＳ Ｐゴシック" charset="0"/>
              <a:cs typeface="ＭＳ Ｐゴシック" charset="0"/>
            </a:endParaRPr>
          </a:p>
        </p:txBody>
      </p:sp>
      <p:pic>
        <p:nvPicPr>
          <p:cNvPr id="2" name="Picture 1" descr="Camry_v01j_Front_gray_glas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840" y="3649381"/>
            <a:ext cx="2994968" cy="2209116"/>
          </a:xfrm>
          <a:prstGeom prst="rect">
            <a:avLst/>
          </a:prstGeom>
        </p:spPr>
      </p:pic>
      <p:sp>
        <p:nvSpPr>
          <p:cNvPr id="9" name="Rectangle 8"/>
          <p:cNvSpPr/>
          <p:nvPr/>
        </p:nvSpPr>
        <p:spPr>
          <a:xfrm>
            <a:off x="6214157" y="2971286"/>
            <a:ext cx="147956" cy="339047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amry_v01j_RSide_gray_glass_open_windo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7458" y="3908289"/>
            <a:ext cx="5376542" cy="1774977"/>
          </a:xfrm>
          <a:prstGeom prst="rect">
            <a:avLst/>
          </a:prstGeom>
        </p:spPr>
      </p:pic>
      <p:sp>
        <p:nvSpPr>
          <p:cNvPr id="3" name="Slide Number Placeholder 2"/>
          <p:cNvSpPr>
            <a:spLocks noGrp="1"/>
          </p:cNvSpPr>
          <p:nvPr>
            <p:ph type="sldNum" sz="quarter" idx="12"/>
          </p:nvPr>
        </p:nvSpPr>
        <p:spPr/>
        <p:txBody>
          <a:bodyPr/>
          <a:lstStyle/>
          <a:p>
            <a:fld id="{26B561ED-4623-CE4E-A942-B60425819F66}" type="slidenum">
              <a:rPr lang="en-US" smtClean="0"/>
              <a:pPr/>
              <a:t>31</a:t>
            </a:fld>
            <a:endParaRPr lang="en-US"/>
          </a:p>
        </p:txBody>
      </p:sp>
    </p:spTree>
    <p:extLst>
      <p:ext uri="{BB962C8B-B14F-4D97-AF65-F5344CB8AC3E}">
        <p14:creationId xmlns:p14="http://schemas.microsoft.com/office/powerpoint/2010/main" val="3171277753"/>
      </p:ext>
    </p:extLst>
  </p:cSld>
  <p:clrMapOvr>
    <a:masterClrMapping/>
  </p:clrMapOvr>
  <p:transition advClick="0">
    <p:cover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9259" y="2512390"/>
            <a:ext cx="6803020" cy="1855948"/>
          </a:xfrm>
        </p:spPr>
        <p:txBody>
          <a:bodyPr>
            <a:normAutofit fontScale="90000"/>
          </a:bodyPr>
          <a:lstStyle/>
          <a:p>
            <a:r>
              <a:rPr lang="en-US" dirty="0" smtClean="0">
                <a:latin typeface="+mn-lt"/>
              </a:rPr>
              <a:t>What happens when you </a:t>
            </a:r>
            <a:r>
              <a:rPr lang="en-US" dirty="0">
                <a:latin typeface="+mn-lt"/>
              </a:rPr>
              <a:t>b</a:t>
            </a:r>
            <a:r>
              <a:rPr lang="en-US" dirty="0" smtClean="0">
                <a:latin typeface="+mn-lt"/>
              </a:rPr>
              <a:t>rake </a:t>
            </a:r>
            <a:r>
              <a:rPr lang="en-US" dirty="0">
                <a:latin typeface="+mn-lt"/>
              </a:rPr>
              <a:t>h</a:t>
            </a:r>
            <a:r>
              <a:rPr lang="en-US" dirty="0" smtClean="0">
                <a:latin typeface="+mn-lt"/>
              </a:rPr>
              <a:t>ard and steer to the right at the same </a:t>
            </a:r>
            <a:r>
              <a:rPr lang="en-US" dirty="0">
                <a:latin typeface="+mn-lt"/>
              </a:rPr>
              <a:t>t</a:t>
            </a:r>
            <a:r>
              <a:rPr lang="en-US" dirty="0" smtClean="0">
                <a:latin typeface="+mn-lt"/>
              </a:rPr>
              <a:t>ime?</a:t>
            </a:r>
            <a:endParaRPr lang="en-US" dirty="0">
              <a:latin typeface="+mn-lt"/>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32</a:t>
            </a:fld>
            <a:endParaRPr lang="en-US"/>
          </a:p>
        </p:txBody>
      </p:sp>
    </p:spTree>
    <p:extLst>
      <p:ext uri="{BB962C8B-B14F-4D97-AF65-F5344CB8AC3E}">
        <p14:creationId xmlns:p14="http://schemas.microsoft.com/office/powerpoint/2010/main" val="2980201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Y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6600"/>
            <a:ext cx="9144000" cy="5363917"/>
          </a:xfrm>
          <a:prstGeom prst="rect">
            <a:avLst/>
          </a:prstGeom>
        </p:spPr>
      </p:pic>
      <p:sp>
        <p:nvSpPr>
          <p:cNvPr id="4" name="Slide Number Placeholder 3"/>
          <p:cNvSpPr>
            <a:spLocks noGrp="1"/>
          </p:cNvSpPr>
          <p:nvPr>
            <p:ph type="sldNum" sz="quarter" idx="12"/>
          </p:nvPr>
        </p:nvSpPr>
        <p:spPr/>
        <p:txBody>
          <a:bodyPr/>
          <a:lstStyle/>
          <a:p>
            <a:fld id="{76BC74CA-E8E8-5E4C-AB4D-D4488F9C7B28}" type="slidenum">
              <a:rPr lang="en-US" smtClean="0"/>
              <a:pPr/>
              <a:t>33</a:t>
            </a:fld>
            <a:endParaRPr lang="en-US"/>
          </a:p>
        </p:txBody>
      </p:sp>
      <p:sp>
        <p:nvSpPr>
          <p:cNvPr id="8" name="Left Arrow 7"/>
          <p:cNvSpPr/>
          <p:nvPr/>
        </p:nvSpPr>
        <p:spPr>
          <a:xfrm>
            <a:off x="6737259" y="3745131"/>
            <a:ext cx="1539023"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9218781">
            <a:off x="1357957" y="4180714"/>
            <a:ext cx="1311796"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rot="10800000">
            <a:off x="538119" y="3400748"/>
            <a:ext cx="1234018" cy="356877"/>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rot="3710337">
            <a:off x="5143753" y="4364424"/>
            <a:ext cx="1289525" cy="441236"/>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31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
          <p:cNvGrpSpPr>
            <a:grpSpLocks/>
          </p:cNvGrpSpPr>
          <p:nvPr/>
        </p:nvGrpSpPr>
        <p:grpSpPr bwMode="auto">
          <a:xfrm>
            <a:off x="1828800" y="-10103"/>
            <a:ext cx="3365500" cy="6858000"/>
            <a:chOff x="1185863" y="0"/>
            <a:chExt cx="3365500" cy="6858000"/>
          </a:xfrm>
        </p:grpSpPr>
        <p:pic>
          <p:nvPicPr>
            <p:cNvPr id="37892" name="Picture 3" descr="Screen shot 2011-05-07 at 4.42.27 PM.png"/>
            <p:cNvPicPr>
              <a:picLocks noChangeAspect="1"/>
            </p:cNvPicPr>
            <p:nvPr/>
          </p:nvPicPr>
          <p:blipFill>
            <a:blip r:embed="rId3">
              <a:clrChange>
                <a:clrFrom>
                  <a:srgbClr val="F3A2A1"/>
                </a:clrFrom>
                <a:clrTo>
                  <a:srgbClr val="F3A2A1">
                    <a:alpha val="0"/>
                  </a:srgbClr>
                </a:clrTo>
              </a:clrChange>
              <a:extLst>
                <a:ext uri="{28A0092B-C50C-407E-A947-70E740481C1C}">
                  <a14:useLocalDpi xmlns:a14="http://schemas.microsoft.com/office/drawing/2010/main"/>
                </a:ext>
              </a:extLst>
            </a:blip>
            <a:srcRect/>
            <a:stretch>
              <a:fillRect/>
            </a:stretch>
          </p:blipFill>
          <p:spPr bwMode="auto">
            <a:xfrm>
              <a:off x="1185863" y="0"/>
              <a:ext cx="336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643063" y="1276350"/>
              <a:ext cx="277813" cy="5334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6" name="Rounded Rectangle 5"/>
            <p:cNvSpPr/>
            <p:nvPr/>
          </p:nvSpPr>
          <p:spPr>
            <a:xfrm>
              <a:off x="3852863" y="1428750"/>
              <a:ext cx="247650" cy="3048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Rounded Rectangle 6"/>
            <p:cNvSpPr/>
            <p:nvPr/>
          </p:nvSpPr>
          <p:spPr>
            <a:xfrm>
              <a:off x="1643063" y="4857750"/>
              <a:ext cx="254000" cy="38100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8" name="Rounded Rectangle 7"/>
            <p:cNvSpPr/>
            <p:nvPr/>
          </p:nvSpPr>
          <p:spPr>
            <a:xfrm>
              <a:off x="3844926" y="5010150"/>
              <a:ext cx="277812" cy="171450"/>
            </a:xfrm>
            <a:prstGeom prst="roundRect">
              <a:avLst/>
            </a:prstGeom>
            <a:pattFill prst="pct80">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sp>
        <p:nvSpPr>
          <p:cNvPr id="37891" name="TextBox 2"/>
          <p:cNvSpPr txBox="1">
            <a:spLocks noChangeArrowheads="1"/>
          </p:cNvSpPr>
          <p:nvPr/>
        </p:nvSpPr>
        <p:spPr bwMode="auto">
          <a:xfrm>
            <a:off x="5718750" y="1915394"/>
            <a:ext cx="311273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dirty="0">
                <a:latin typeface="+mn-lt"/>
                <a:cs typeface="Arial" pitchFamily="34" charset="0"/>
              </a:rPr>
              <a:t>This diagram </a:t>
            </a:r>
            <a:r>
              <a:rPr lang="en-US" sz="2800" dirty="0" smtClean="0">
                <a:latin typeface="+mn-lt"/>
                <a:cs typeface="Arial" pitchFamily="34" charset="0"/>
              </a:rPr>
              <a:t>shows </a:t>
            </a:r>
            <a:r>
              <a:rPr lang="en-US" sz="2800" dirty="0">
                <a:latin typeface="+mn-lt"/>
                <a:cs typeface="Arial" pitchFamily="34" charset="0"/>
              </a:rPr>
              <a:t>the tire pattern of the car in the previous </a:t>
            </a:r>
            <a:r>
              <a:rPr lang="en-US" sz="2800" dirty="0" smtClean="0">
                <a:latin typeface="+mn-lt"/>
                <a:cs typeface="Arial" pitchFamily="34" charset="0"/>
              </a:rPr>
              <a:t>slide.</a:t>
            </a:r>
            <a:endParaRPr lang="en-US" sz="2800" dirty="0">
              <a:latin typeface="+mn-lt"/>
              <a:cs typeface="Arial" pitchFamily="34" charset="0"/>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34</a:t>
            </a:fld>
            <a:endParaRPr lang="en-US"/>
          </a:p>
        </p:txBody>
      </p:sp>
    </p:spTree>
    <p:extLst>
      <p:ext uri="{BB962C8B-B14F-4D97-AF65-F5344CB8AC3E}">
        <p14:creationId xmlns:p14="http://schemas.microsoft.com/office/powerpoint/2010/main" val="835455244"/>
      </p:ext>
    </p:extLst>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2 Vehicle Bal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8840" y="1181835"/>
            <a:ext cx="7386320" cy="4154805"/>
          </a:xfrm>
          <a:prstGeom prst="rect">
            <a:avLst/>
          </a:prstGeom>
        </p:spPr>
      </p:pic>
      <p:sp>
        <p:nvSpPr>
          <p:cNvPr id="4" name="Title 3"/>
          <p:cNvSpPr>
            <a:spLocks noGrp="1"/>
          </p:cNvSpPr>
          <p:nvPr>
            <p:ph type="title"/>
          </p:nvPr>
        </p:nvSpPr>
        <p:spPr>
          <a:xfrm>
            <a:off x="457200" y="15486"/>
            <a:ext cx="8229600" cy="1143000"/>
          </a:xfrm>
        </p:spPr>
        <p:txBody>
          <a:bodyPr>
            <a:noAutofit/>
          </a:bodyPr>
          <a:lstStyle/>
          <a:p>
            <a:r>
              <a:rPr lang="en-US" sz="2800" dirty="0" smtClean="0"/>
              <a:t>What happens to the vehicle balance as the driver gets closer to the end of the course?</a:t>
            </a:r>
            <a:endParaRPr lang="en-US" sz="2800" dirty="0"/>
          </a:p>
        </p:txBody>
      </p:sp>
      <p:sp>
        <p:nvSpPr>
          <p:cNvPr id="2" name="Slide Number Placeholder 1"/>
          <p:cNvSpPr>
            <a:spLocks noGrp="1"/>
          </p:cNvSpPr>
          <p:nvPr>
            <p:ph type="sldNum" sz="quarter" idx="12"/>
          </p:nvPr>
        </p:nvSpPr>
        <p:spPr/>
        <p:txBody>
          <a:bodyPr/>
          <a:lstStyle/>
          <a:p>
            <a:fld id="{76BC74CA-E8E8-5E4C-AB4D-D4488F9C7B28}" type="slidenum">
              <a:rPr lang="en-US" smtClean="0"/>
              <a:pPr/>
              <a:t>35</a:t>
            </a:fld>
            <a:endParaRPr lang="en-US"/>
          </a:p>
        </p:txBody>
      </p:sp>
      <p:sp>
        <p:nvSpPr>
          <p:cNvPr id="7" name="TextBox 6"/>
          <p:cNvSpPr txBox="1"/>
          <p:nvPr/>
        </p:nvSpPr>
        <p:spPr>
          <a:xfrm>
            <a:off x="782321" y="5730269"/>
            <a:ext cx="7482839" cy="461665"/>
          </a:xfrm>
          <a:prstGeom prst="rect">
            <a:avLst/>
          </a:prstGeom>
          <a:noFill/>
        </p:spPr>
        <p:txBody>
          <a:bodyPr wrap="square" rtlCol="0">
            <a:spAutoFit/>
          </a:bodyPr>
          <a:lstStyle/>
          <a:p>
            <a:pPr algn="ctr"/>
            <a:r>
              <a:rPr lang="en-US" sz="2400" dirty="0" smtClean="0"/>
              <a:t>What can the driver do to keep the car more in balance?</a:t>
            </a:r>
            <a:endParaRPr lang="en-US" sz="2400" dirty="0"/>
          </a:p>
        </p:txBody>
      </p:sp>
    </p:spTree>
    <p:extLst>
      <p:ext uri="{BB962C8B-B14F-4D97-AF65-F5344CB8AC3E}">
        <p14:creationId xmlns:p14="http://schemas.microsoft.com/office/powerpoint/2010/main" val="20781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a:t>
            </a:r>
            <a:r>
              <a:rPr lang="en-US" sz="1800" b="1" dirty="0" smtClean="0">
                <a:latin typeface="Arial" charset="0"/>
              </a:rPr>
              <a:t>Training</a:t>
            </a:r>
            <a:r>
              <a:rPr lang="en-US" sz="2400" b="1" dirty="0">
                <a:solidFill>
                  <a:srgbClr val="CC0066"/>
                </a:solidFill>
                <a:latin typeface="Arial" charset="0"/>
              </a:rPr>
              <a:t/>
            </a:r>
            <a:br>
              <a:rPr lang="en-US" sz="2400" b="1" dirty="0">
                <a:solidFill>
                  <a:srgbClr val="CC0066"/>
                </a:solidFill>
                <a:latin typeface="Arial" charset="0"/>
              </a:rPr>
            </a:br>
            <a:r>
              <a:rPr lang="en-US" sz="2400" b="1" dirty="0" smtClean="0">
                <a:solidFill>
                  <a:srgbClr val="C00000"/>
                </a:solidFill>
                <a:latin typeface="Arial" charset="0"/>
              </a:rPr>
              <a:t>Standards </a:t>
            </a:r>
            <a:r>
              <a:rPr lang="en-US" sz="2400" b="1" dirty="0">
                <a:solidFill>
                  <a:srgbClr val="C00000"/>
                </a:solidFill>
                <a:latin typeface="Arial" charset="0"/>
              </a:rPr>
              <a:t>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smtClean="0">
                <a:latin typeface="Arial" charset="0"/>
              </a:rPr>
              <a:t>1.  </a:t>
            </a:r>
            <a:r>
              <a:rPr lang="en-US" sz="900" b="1" u="sng" dirty="0" smtClean="0">
                <a:latin typeface="Arial" charset="0"/>
              </a:rPr>
              <a:t>Laws </a:t>
            </a:r>
            <a:r>
              <a:rPr lang="en-US" sz="900" b="1" u="sng" dirty="0">
                <a:latin typeface="Arial" charset="0"/>
              </a:rPr>
              <a:t>and Highway </a:t>
            </a:r>
            <a:r>
              <a:rPr lang="en-US" sz="900" b="1" u="sng" dirty="0" smtClean="0">
                <a:latin typeface="Arial" charset="0"/>
              </a:rPr>
              <a:t>System</a:t>
            </a:r>
            <a:endParaRPr lang="en-US" sz="900" b="1" u="sng" dirty="0">
              <a:latin typeface="Arial" charset="0"/>
            </a:endParaRPr>
          </a:p>
          <a:p>
            <a:pPr marL="640080" lvl="1" indent="-457200">
              <a:lnSpc>
                <a:spcPct val="120000"/>
              </a:lnSpc>
              <a:buFontTx/>
              <a:buNone/>
            </a:pPr>
            <a:r>
              <a:rPr lang="en-US" sz="900" dirty="0" smtClean="0">
                <a:latin typeface="Arial" charset="0"/>
              </a:rPr>
              <a:t>1.1.  	know </a:t>
            </a:r>
            <a:r>
              <a:rPr lang="en-US" sz="900" dirty="0">
                <a:latin typeface="Arial" charset="0"/>
              </a:rPr>
              <a:t>the laws outlined in the Montana Driver's </a:t>
            </a:r>
            <a:r>
              <a:rPr lang="en-US" sz="900" dirty="0" smtClean="0">
                <a:latin typeface="Arial" charset="0"/>
              </a:rPr>
              <a:t>manual;</a:t>
            </a:r>
            <a:endParaRPr lang="en-US" sz="900" dirty="0">
              <a:latin typeface="Arial" charset="0"/>
            </a:endParaRPr>
          </a:p>
          <a:p>
            <a:pPr marL="640080" lvl="1" indent="-457200">
              <a:lnSpc>
                <a:spcPct val="120000"/>
              </a:lnSpc>
              <a:buFontTx/>
              <a:buNone/>
            </a:pPr>
            <a:r>
              <a:rPr lang="en-US" sz="900" dirty="0" smtClean="0">
                <a:latin typeface="Arial" charset="0"/>
              </a:rPr>
              <a:t>1.2.  	understand </a:t>
            </a:r>
            <a:r>
              <a:rPr lang="en-US" sz="900" dirty="0">
                <a:latin typeface="Arial" charset="0"/>
              </a:rPr>
              <a:t>the laws outlined in the Montana Driver's </a:t>
            </a:r>
            <a:r>
              <a:rPr lang="en-US" sz="900" dirty="0" smtClean="0">
                <a:latin typeface="Arial" charset="0"/>
              </a:rPr>
              <a:t>Manual; and</a:t>
            </a:r>
            <a:endParaRPr lang="en-US" sz="900" dirty="0">
              <a:latin typeface="Arial" charset="0"/>
            </a:endParaRPr>
          </a:p>
          <a:p>
            <a:pPr marL="640080" lvl="1" indent="-457200">
              <a:lnSpc>
                <a:spcPct val="120000"/>
              </a:lnSpc>
              <a:buFontTx/>
              <a:buNone/>
            </a:pPr>
            <a:r>
              <a:rPr lang="en-US" sz="900" dirty="0" smtClean="0">
                <a:latin typeface="Arial" charset="0"/>
              </a:rPr>
              <a:t>1.3.  	consistently </a:t>
            </a:r>
            <a:r>
              <a:rPr lang="en-US" sz="900" dirty="0">
                <a:latin typeface="Arial" charset="0"/>
              </a:rPr>
              <a:t>demonstrate knowledge and understanding by responsible adherence to </a:t>
            </a:r>
            <a:r>
              <a:rPr lang="en-US" sz="900" dirty="0" smtClean="0">
                <a:latin typeface="Arial" charset="0"/>
              </a:rPr>
              <a:t>highway transportation </a:t>
            </a:r>
            <a:r>
              <a:rPr lang="en-US" sz="900" dirty="0">
                <a:latin typeface="Arial" charset="0"/>
              </a:rPr>
              <a:t>system traffic laws and control </a:t>
            </a:r>
            <a:r>
              <a:rPr lang="en-US" sz="900" dirty="0" smtClean="0">
                <a:latin typeface="Arial" charset="0"/>
              </a:rPr>
              <a:t>devices.</a:t>
            </a:r>
            <a:endParaRPr lang="en-US" sz="900" dirty="0">
              <a:latin typeface="Arial" charset="0"/>
            </a:endParaRPr>
          </a:p>
          <a:p>
            <a:pPr marL="0" indent="0">
              <a:lnSpc>
                <a:spcPct val="120000"/>
              </a:lnSpc>
              <a:buNone/>
            </a:pPr>
            <a:r>
              <a:rPr lang="en-US" sz="900" b="1" dirty="0" smtClean="0">
                <a:latin typeface="Arial" charset="0"/>
              </a:rPr>
              <a:t>2.  </a:t>
            </a:r>
            <a:r>
              <a:rPr lang="en-US" sz="900" b="1" u="sng" dirty="0" smtClean="0">
                <a:latin typeface="Arial" charset="0"/>
              </a:rPr>
              <a:t>Responsibility</a:t>
            </a:r>
            <a:endParaRPr lang="en-US" sz="900" dirty="0">
              <a:latin typeface="Arial" charset="0"/>
            </a:endParaRPr>
          </a:p>
          <a:p>
            <a:pPr marL="640080" lvl="1" indent="-457200">
              <a:lnSpc>
                <a:spcPct val="120000"/>
              </a:lnSpc>
              <a:buFontTx/>
              <a:buNone/>
            </a:pPr>
            <a:r>
              <a:rPr lang="en-US" sz="900" dirty="0" smtClean="0">
                <a:latin typeface="Arial" charset="0"/>
              </a:rPr>
              <a:t>2.1.  	recognize the importance of making safe and responsible decisions for owning and operating a motor vehicle;</a:t>
            </a:r>
          </a:p>
          <a:p>
            <a:pPr marL="640080" lvl="1" indent="-457200">
              <a:lnSpc>
                <a:spcPct val="120000"/>
              </a:lnSpc>
              <a:buFontTx/>
              <a:buNone/>
            </a:pPr>
            <a:r>
              <a:rPr lang="en-US" sz="900" dirty="0" smtClean="0">
                <a:latin typeface="Arial" charset="0"/>
              </a:rPr>
              <a:t>2.2	demonstrate </a:t>
            </a:r>
            <a:r>
              <a:rPr lang="en-US" sz="900" dirty="0">
                <a:latin typeface="Arial" charset="0"/>
              </a:rPr>
              <a:t>the ability to make appropriate decisions while operating a motor </a:t>
            </a:r>
            <a:r>
              <a:rPr lang="en-US" sz="900" dirty="0" smtClean="0">
                <a:latin typeface="Arial" charset="0"/>
              </a:rPr>
              <a:t>vehicle;</a:t>
            </a:r>
            <a:endParaRPr lang="en-US" sz="900" dirty="0">
              <a:latin typeface="Arial" charset="0"/>
            </a:endParaRPr>
          </a:p>
          <a:p>
            <a:pPr marL="640080" lvl="1" indent="-457200">
              <a:lnSpc>
                <a:spcPct val="120000"/>
              </a:lnSpc>
              <a:buFontTx/>
              <a:buNone/>
            </a:pPr>
            <a:r>
              <a:rPr lang="en-US" sz="900" dirty="0" smtClean="0">
                <a:latin typeface="Arial" charset="0"/>
              </a:rPr>
              <a:t>2.3.  	consistently </a:t>
            </a:r>
            <a:r>
              <a:rPr lang="en-US" sz="900" dirty="0">
                <a:latin typeface="Arial" charset="0"/>
              </a:rPr>
              <a:t>display respect for other users of the highway transportation </a:t>
            </a:r>
            <a:r>
              <a:rPr lang="en-US" sz="900" dirty="0" smtClean="0">
                <a:latin typeface="Arial" charset="0"/>
              </a:rPr>
              <a:t>system; and</a:t>
            </a:r>
            <a:endParaRPr lang="en-US" sz="900" dirty="0">
              <a:latin typeface="Arial" charset="0"/>
            </a:endParaRPr>
          </a:p>
          <a:p>
            <a:pPr marL="640080" lvl="1" indent="-457200">
              <a:lnSpc>
                <a:spcPct val="120000"/>
              </a:lnSpc>
              <a:buFontTx/>
              <a:buNone/>
            </a:pPr>
            <a:r>
              <a:rPr lang="en-US" sz="900" dirty="0" smtClean="0">
                <a:latin typeface="Arial" charset="0"/>
              </a:rPr>
              <a:t>2.4.  	develop positive habits </a:t>
            </a:r>
            <a:r>
              <a:rPr lang="en-US" sz="900" dirty="0">
                <a:latin typeface="Arial" charset="0"/>
              </a:rPr>
              <a:t>and attitudes </a:t>
            </a:r>
            <a:r>
              <a:rPr lang="en-US" sz="900" dirty="0" smtClean="0">
                <a:latin typeface="Arial" charset="0"/>
              </a:rPr>
              <a:t>for </a:t>
            </a:r>
            <a:r>
              <a:rPr lang="en-US" sz="900" dirty="0">
                <a:latin typeface="Arial" charset="0"/>
              </a:rPr>
              <a:t>responsible </a:t>
            </a:r>
            <a:r>
              <a:rPr lang="en-US" sz="900" dirty="0" smtClean="0">
                <a:latin typeface="Arial" charset="0"/>
              </a:rPr>
              <a:t>driving.</a:t>
            </a:r>
            <a:endParaRPr lang="en-US" sz="900" dirty="0">
              <a:latin typeface="Arial" charset="0"/>
            </a:endParaRPr>
          </a:p>
          <a:p>
            <a:pPr marL="0" indent="0">
              <a:lnSpc>
                <a:spcPct val="120000"/>
              </a:lnSpc>
              <a:buNone/>
            </a:pPr>
            <a:r>
              <a:rPr lang="en-US" sz="900" b="1" dirty="0" smtClean="0">
                <a:latin typeface="Arial" charset="0"/>
              </a:rPr>
              <a:t>3.  </a:t>
            </a:r>
            <a:r>
              <a:rPr lang="en-US" sz="900" b="1" u="sng" dirty="0" smtClean="0">
                <a:latin typeface="Arial" charset="0"/>
              </a:rPr>
              <a:t>Visual Skills</a:t>
            </a:r>
            <a:endParaRPr lang="en-US" sz="900" b="1" u="sng" dirty="0">
              <a:latin typeface="Arial" charset="0"/>
            </a:endParaRPr>
          </a:p>
          <a:p>
            <a:pPr marL="640080" lvl="1" indent="-457200">
              <a:lnSpc>
                <a:spcPct val="120000"/>
              </a:lnSpc>
              <a:buFontTx/>
              <a:buNone/>
            </a:pPr>
            <a:r>
              <a:rPr lang="en-US" sz="900" dirty="0" smtClean="0">
                <a:latin typeface="Arial" charset="0"/>
              </a:rPr>
              <a:t>3.1. 	 </a:t>
            </a:r>
            <a:r>
              <a:rPr lang="en-US" sz="900" dirty="0">
                <a:latin typeface="Arial" charset="0"/>
              </a:rPr>
              <a:t>know proper visual skills for operating a motor </a:t>
            </a:r>
            <a:r>
              <a:rPr lang="en-US" sz="900" dirty="0" smtClean="0">
                <a:latin typeface="Arial" charset="0"/>
              </a:rPr>
              <a:t>vehicle;</a:t>
            </a:r>
            <a:endParaRPr lang="en-US" sz="900" dirty="0">
              <a:latin typeface="Arial" charset="0"/>
            </a:endParaRPr>
          </a:p>
          <a:p>
            <a:pPr marL="640080" lvl="1" indent="-457200">
              <a:lnSpc>
                <a:spcPct val="120000"/>
              </a:lnSpc>
              <a:buFontTx/>
              <a:buNone/>
            </a:pPr>
            <a:r>
              <a:rPr lang="en-US" sz="900" dirty="0" smtClean="0">
                <a:latin typeface="Arial" charset="0"/>
              </a:rPr>
              <a:t>3.2.  	communicate </a:t>
            </a:r>
            <a:r>
              <a:rPr lang="en-US" sz="900" dirty="0">
                <a:latin typeface="Arial" charset="0"/>
              </a:rPr>
              <a:t>and explain proper visual skills for operating a motor </a:t>
            </a:r>
            <a:r>
              <a:rPr lang="en-US" sz="900" dirty="0" smtClean="0">
                <a:latin typeface="Arial" charset="0"/>
              </a:rPr>
              <a:t>vehicle;</a:t>
            </a:r>
            <a:endParaRPr lang="en-US" sz="900" dirty="0">
              <a:latin typeface="Arial" charset="0"/>
            </a:endParaRPr>
          </a:p>
          <a:p>
            <a:pPr marL="640080" lvl="1" indent="-457200">
              <a:lnSpc>
                <a:spcPct val="120000"/>
              </a:lnSpc>
              <a:buFontTx/>
              <a:buNone/>
            </a:pPr>
            <a:r>
              <a:rPr lang="en-US" sz="900" dirty="0" smtClean="0">
                <a:latin typeface="Arial" charset="0"/>
              </a:rPr>
              <a:t>3.3. 	 </a:t>
            </a:r>
            <a:r>
              <a:rPr lang="en-US" sz="900" dirty="0">
                <a:latin typeface="Arial" charset="0"/>
              </a:rPr>
              <a:t>demonstrate the use of proper visual skills for operating a motor </a:t>
            </a:r>
            <a:r>
              <a:rPr lang="en-US" sz="900" dirty="0" smtClean="0">
                <a:latin typeface="Arial" charset="0"/>
              </a:rPr>
              <a:t>vehicle; and</a:t>
            </a:r>
            <a:endParaRPr lang="en-US" sz="900" dirty="0">
              <a:latin typeface="Arial" charset="0"/>
            </a:endParaRPr>
          </a:p>
          <a:p>
            <a:pPr marL="640080" lvl="1" indent="-457200">
              <a:lnSpc>
                <a:spcPct val="120000"/>
              </a:lnSpc>
              <a:buFontTx/>
              <a:buNone/>
            </a:pPr>
            <a:r>
              <a:rPr lang="en-US" sz="900" dirty="0" smtClean="0">
                <a:latin typeface="Arial" charset="0"/>
              </a:rPr>
              <a:t>3.4.  	develop </a:t>
            </a:r>
            <a:r>
              <a:rPr lang="en-US" sz="900" dirty="0">
                <a:latin typeface="Arial" charset="0"/>
              </a:rPr>
              <a:t>habits and attitudes with regard to proper visual </a:t>
            </a:r>
            <a:r>
              <a:rPr lang="en-US" sz="900" dirty="0" smtClean="0">
                <a:latin typeface="Arial" charset="0"/>
              </a:rPr>
              <a:t>skills.</a:t>
            </a:r>
            <a:endParaRPr lang="en-US" sz="900" dirty="0">
              <a:latin typeface="Arial" charset="0"/>
            </a:endParaRPr>
          </a:p>
          <a:p>
            <a:pPr marL="0" indent="0">
              <a:lnSpc>
                <a:spcPct val="120000"/>
              </a:lnSpc>
              <a:buNone/>
            </a:pPr>
            <a:r>
              <a:rPr lang="en-US" sz="900" b="1" dirty="0" smtClean="0">
                <a:latin typeface="Arial" charset="0"/>
              </a:rPr>
              <a:t>4.  </a:t>
            </a:r>
            <a:r>
              <a:rPr lang="en-US" sz="900" b="1" u="sng" dirty="0" smtClean="0">
                <a:latin typeface="Arial" charset="0"/>
              </a:rPr>
              <a:t>Vehicle Control</a:t>
            </a:r>
            <a:endParaRPr lang="en-US" sz="900" b="1" u="sng" dirty="0">
              <a:latin typeface="Arial" charset="0"/>
            </a:endParaRPr>
          </a:p>
          <a:p>
            <a:pPr marL="640080" lvl="1" indent="-457200">
              <a:lnSpc>
                <a:spcPct val="120000"/>
              </a:lnSpc>
              <a:buFontTx/>
              <a:buNone/>
            </a:pPr>
            <a:r>
              <a:rPr lang="en-US" sz="900" dirty="0" smtClean="0">
                <a:latin typeface="Arial" charset="0"/>
              </a:rPr>
              <a:t>4.1.  	demonstrate </a:t>
            </a:r>
            <a:r>
              <a:rPr lang="en-US" sz="900" dirty="0">
                <a:latin typeface="Arial" charset="0"/>
              </a:rPr>
              <a:t>smooth, safe and efficient operation of a motor </a:t>
            </a:r>
            <a:r>
              <a:rPr lang="en-US" sz="900" dirty="0" smtClean="0">
                <a:latin typeface="Arial" charset="0"/>
              </a:rPr>
              <a:t>vehicle; and</a:t>
            </a:r>
            <a:endParaRPr lang="en-US" sz="900" dirty="0">
              <a:latin typeface="Arial" charset="0"/>
            </a:endParaRPr>
          </a:p>
          <a:p>
            <a:pPr marL="640080" lvl="1" indent="-457200">
              <a:lnSpc>
                <a:spcPct val="120000"/>
              </a:lnSpc>
              <a:buFontTx/>
              <a:buNone/>
            </a:pPr>
            <a:r>
              <a:rPr lang="en-US" sz="900" dirty="0" smtClean="0">
                <a:latin typeface="Arial" charset="0"/>
              </a:rPr>
              <a:t>4.2.  	develop positive habits </a:t>
            </a:r>
            <a:r>
              <a:rPr lang="en-US" sz="900" dirty="0">
                <a:latin typeface="Arial" charset="0"/>
              </a:rPr>
              <a:t>and attitudes relative to safe, efficient and smooth vehicle operation</a:t>
            </a:r>
            <a:r>
              <a:rPr lang="en-US" sz="900" dirty="0" smtClean="0">
                <a:latin typeface="Arial" charset="0"/>
              </a:rPr>
              <a:t>.</a:t>
            </a:r>
          </a:p>
          <a:p>
            <a:pPr marL="640080" lvl="1" indent="-457200" algn="r">
              <a:lnSpc>
                <a:spcPct val="120000"/>
              </a:lnSpc>
              <a:buFontTx/>
              <a:buNone/>
            </a:pPr>
            <a:endParaRPr lang="en-US" sz="1000" i="1" dirty="0" smtClean="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Tree>
    <p:extLst>
      <p:ext uri="{BB962C8B-B14F-4D97-AF65-F5344CB8AC3E}">
        <p14:creationId xmlns:p14="http://schemas.microsoft.com/office/powerpoint/2010/main" val="3029667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968 Chevrolet Camaro SS Convertible lemans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5227" y="2473763"/>
            <a:ext cx="5727659" cy="3905972"/>
          </a:xfrm>
          <a:prstGeom prst="rect">
            <a:avLst/>
          </a:prstGeom>
          <a:noFill/>
          <a:extLst>
            <a:ext uri="{909E8E84-426E-40DD-AFC4-6F175D3DCCD1}">
              <a14:hiddenFill xmlns:a14="http://schemas.microsoft.com/office/drawing/2010/main">
                <a:solidFill>
                  <a:srgbClr val="FFFFFF"/>
                </a:solidFill>
              </a14:hiddenFill>
            </a:ext>
          </a:extLst>
        </p:spPr>
      </p:pic>
      <p:pic>
        <p:nvPicPr>
          <p:cNvPr id="79875" name="Picture 3" descr="1968 Chevrolet Camaro SS Convertible lemans blu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382" y="387750"/>
            <a:ext cx="3760884" cy="1880442"/>
          </a:xfrm>
          <a:prstGeom prst="rect">
            <a:avLst/>
          </a:prstGeom>
          <a:noFill/>
          <a:extLst>
            <a:ext uri="{909E8E84-426E-40DD-AFC4-6F175D3DCCD1}">
              <a14:hiddenFill xmlns:a14="http://schemas.microsoft.com/office/drawing/2010/main">
                <a:solidFill>
                  <a:srgbClr val="FFFFFF"/>
                </a:solidFill>
              </a14:hiddenFill>
            </a:ext>
          </a:extLst>
        </p:spPr>
      </p:pic>
      <p:sp>
        <p:nvSpPr>
          <p:cNvPr id="79876" name="Rectangle 4"/>
          <p:cNvSpPr>
            <a:spLocks noChangeArrowheads="1"/>
          </p:cNvSpPr>
          <p:nvPr/>
        </p:nvSpPr>
        <p:spPr bwMode="auto">
          <a:xfrm>
            <a:off x="4022266" y="468776"/>
            <a:ext cx="5075433" cy="65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3600" dirty="0">
                <a:solidFill>
                  <a:srgbClr val="C00000"/>
                </a:solidFill>
                <a:latin typeface="+mj-lt"/>
                <a:cs typeface="Arial" pitchFamily="34" charset="0"/>
              </a:rPr>
              <a:t>1968 Chevrolet Camaro </a:t>
            </a:r>
            <a:r>
              <a:rPr lang="en-US" sz="3600" dirty="0" smtClean="0">
                <a:solidFill>
                  <a:srgbClr val="C00000"/>
                </a:solidFill>
                <a:latin typeface="+mj-lt"/>
                <a:cs typeface="Arial" pitchFamily="34" charset="0"/>
              </a:rPr>
              <a:t>SS</a:t>
            </a:r>
            <a:endParaRPr lang="en-US" sz="3600" dirty="0">
              <a:solidFill>
                <a:srgbClr val="C00000"/>
              </a:solidFill>
              <a:latin typeface="+mj-lt"/>
              <a:cs typeface="Arial" pitchFamily="34" charset="0"/>
            </a:endParaRPr>
          </a:p>
        </p:txBody>
      </p:sp>
      <p:sp>
        <p:nvSpPr>
          <p:cNvPr id="79877" name="Text Box 5"/>
          <p:cNvSpPr txBox="1">
            <a:spLocks noChangeArrowheads="1"/>
          </p:cNvSpPr>
          <p:nvPr/>
        </p:nvSpPr>
        <p:spPr bwMode="auto">
          <a:xfrm>
            <a:off x="4770633" y="1115906"/>
            <a:ext cx="35651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b="1" dirty="0">
                <a:cs typeface="Arial" pitchFamily="34" charset="0"/>
              </a:rPr>
              <a:t>4-6 complete revolutions to turn the steering wheel </a:t>
            </a:r>
            <a:r>
              <a:rPr lang="en-US" b="1" dirty="0" smtClean="0">
                <a:cs typeface="Arial" pitchFamily="34" charset="0"/>
              </a:rPr>
              <a:t/>
            </a:r>
            <a:br>
              <a:rPr lang="en-US" b="1" dirty="0" smtClean="0">
                <a:cs typeface="Arial" pitchFamily="34" charset="0"/>
              </a:rPr>
            </a:br>
            <a:r>
              <a:rPr lang="en-US" b="1" dirty="0" smtClean="0">
                <a:cs typeface="Arial" pitchFamily="34" charset="0"/>
              </a:rPr>
              <a:t>from </a:t>
            </a:r>
            <a:r>
              <a:rPr lang="en-US" b="1" dirty="0">
                <a:cs typeface="Arial" pitchFamily="34" charset="0"/>
              </a:rPr>
              <a:t>locked to locked position </a:t>
            </a:r>
          </a:p>
        </p:txBody>
      </p:sp>
      <p:sp>
        <p:nvSpPr>
          <p:cNvPr id="2" name="Slide Number Placeholder 1"/>
          <p:cNvSpPr>
            <a:spLocks noGrp="1"/>
          </p:cNvSpPr>
          <p:nvPr>
            <p:ph type="sldNum" sz="quarter" idx="12"/>
          </p:nvPr>
        </p:nvSpPr>
        <p:spPr/>
        <p:txBody>
          <a:bodyPr/>
          <a:lstStyle/>
          <a:p>
            <a:fld id="{26B561ED-4623-CE4E-A942-B60425819F66}" type="slidenum">
              <a:rPr lang="en-US" smtClean="0"/>
              <a:pPr/>
              <a:t>4</a:t>
            </a:fld>
            <a:endParaRPr lang="en-US"/>
          </a:p>
        </p:txBody>
      </p:sp>
    </p:spTree>
    <p:extLst>
      <p:ext uri="{BB962C8B-B14F-4D97-AF65-F5344CB8AC3E}">
        <p14:creationId xmlns:p14="http://schemas.microsoft.com/office/powerpoint/2010/main" val="2840505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071813" y="2433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pic>
        <p:nvPicPr>
          <p:cNvPr id="81923" name="Picture 3" descr="http://www.auto.com/art/reviews/2000_autos/2000_ford_taurus/1105_ford_taurus_interior.jpg"/>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804288" y="1295759"/>
            <a:ext cx="3800033" cy="2521517"/>
          </a:xfrm>
          <a:prstGeom prst="rect">
            <a:avLst/>
          </a:prstGeom>
          <a:noFill/>
          <a:extLst>
            <a:ext uri="{909E8E84-426E-40DD-AFC4-6F175D3DCCD1}">
              <a14:hiddenFill xmlns:a14="http://schemas.microsoft.com/office/drawing/2010/main">
                <a:solidFill>
                  <a:srgbClr val="FFFFFF"/>
                </a:solidFill>
              </a14:hiddenFill>
            </a:ext>
          </a:extLst>
        </p:spPr>
      </p:pic>
      <p:sp>
        <p:nvSpPr>
          <p:cNvPr id="81924" name="Text Box 4"/>
          <p:cNvSpPr txBox="1">
            <a:spLocks noChangeArrowheads="1"/>
          </p:cNvSpPr>
          <p:nvPr/>
        </p:nvSpPr>
        <p:spPr bwMode="auto">
          <a:xfrm>
            <a:off x="102742" y="228600"/>
            <a:ext cx="90031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000" dirty="0" smtClean="0">
                <a:solidFill>
                  <a:srgbClr val="C00000"/>
                </a:solidFill>
                <a:latin typeface="+mj-lt"/>
                <a:cs typeface="Arial" pitchFamily="34" charset="0"/>
              </a:rPr>
              <a:t>2001 Ford Taurus</a:t>
            </a:r>
            <a:endParaRPr lang="en-US" sz="4000" dirty="0">
              <a:solidFill>
                <a:srgbClr val="C00000"/>
              </a:solidFill>
              <a:latin typeface="+mj-lt"/>
              <a:cs typeface="Arial" pitchFamily="34" charset="0"/>
            </a:endParaRPr>
          </a:p>
        </p:txBody>
      </p:sp>
      <p:pic>
        <p:nvPicPr>
          <p:cNvPr id="81925" name="Picture 5" descr="TAURUS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4038600"/>
            <a:ext cx="51435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1926" name="Text Box 6"/>
          <p:cNvSpPr txBox="1">
            <a:spLocks noChangeArrowheads="1"/>
          </p:cNvSpPr>
          <p:nvPr/>
        </p:nvSpPr>
        <p:spPr bwMode="auto">
          <a:xfrm>
            <a:off x="4724400" y="1356189"/>
            <a:ext cx="4114800" cy="1200329"/>
          </a:xfrm>
          <a:prstGeom prst="rect">
            <a:avLst/>
          </a:prstGeom>
          <a:solidFill>
            <a:schemeClr val="bg1"/>
          </a:solidFill>
          <a:ln>
            <a:noFill/>
          </a:ln>
          <a:effectLst/>
          <a:extLst/>
        </p:spPr>
        <p:txBody>
          <a:bodyPr>
            <a:spAutoFit/>
          </a:bodyPr>
          <a:lstStyle/>
          <a:p>
            <a:pPr>
              <a:spcBef>
                <a:spcPct val="50000"/>
              </a:spcBef>
            </a:pPr>
            <a:r>
              <a:rPr lang="en-US" sz="2400" b="1" dirty="0">
                <a:cs typeface="Arial" pitchFamily="34" charset="0"/>
              </a:rPr>
              <a:t>Only 2 ½ revolutions to turn the steering wheel from locked </a:t>
            </a:r>
            <a:r>
              <a:rPr lang="en-US" sz="2400" b="1" dirty="0" smtClean="0">
                <a:cs typeface="Arial" pitchFamily="34" charset="0"/>
              </a:rPr>
              <a:t>left to </a:t>
            </a:r>
            <a:r>
              <a:rPr lang="en-US" sz="2400" b="1" dirty="0">
                <a:cs typeface="Arial" pitchFamily="34" charset="0"/>
              </a:rPr>
              <a:t>locked </a:t>
            </a:r>
            <a:r>
              <a:rPr lang="en-US" sz="2400" b="1" dirty="0" smtClean="0">
                <a:cs typeface="Arial" pitchFamily="34" charset="0"/>
              </a:rPr>
              <a:t>right </a:t>
            </a:r>
            <a:r>
              <a:rPr lang="en-US" sz="2400" b="1" dirty="0" smtClean="0">
                <a:cs typeface="Arial" pitchFamily="34" charset="0"/>
              </a:rPr>
              <a:t>positions.</a:t>
            </a:r>
            <a:endParaRPr lang="en-US" sz="2400" b="1" dirty="0">
              <a:cs typeface="Arial" pitchFamily="34" charset="0"/>
            </a:endParaRPr>
          </a:p>
        </p:txBody>
      </p:sp>
      <p:sp>
        <p:nvSpPr>
          <p:cNvPr id="7" name="Text Box 6"/>
          <p:cNvSpPr txBox="1">
            <a:spLocks noChangeArrowheads="1"/>
          </p:cNvSpPr>
          <p:nvPr/>
        </p:nvSpPr>
        <p:spPr bwMode="auto">
          <a:xfrm>
            <a:off x="518844" y="3950840"/>
            <a:ext cx="8131996" cy="461665"/>
          </a:xfrm>
          <a:prstGeom prst="rect">
            <a:avLst/>
          </a:prstGeom>
          <a:solidFill>
            <a:schemeClr val="bg1"/>
          </a:solidFill>
          <a:ln>
            <a:noFill/>
          </a:ln>
          <a:effectLst/>
          <a:extLst/>
        </p:spPr>
        <p:txBody>
          <a:bodyPr wrap="square">
            <a:spAutoFit/>
          </a:bodyPr>
          <a:lstStyle/>
          <a:p>
            <a:pPr algn="ctr">
              <a:spcBef>
                <a:spcPct val="50000"/>
              </a:spcBef>
            </a:pPr>
            <a:r>
              <a:rPr lang="en-US" sz="2400" b="1" dirty="0" smtClean="0">
                <a:cs typeface="Arial" pitchFamily="34" charset="0"/>
              </a:rPr>
              <a:t>This changes the way we turn the steering </a:t>
            </a:r>
            <a:r>
              <a:rPr lang="en-US" sz="2400" b="1" dirty="0" smtClean="0">
                <a:cs typeface="Arial" pitchFamily="34" charset="0"/>
              </a:rPr>
              <a:t>wheel.</a:t>
            </a:r>
            <a:endParaRPr lang="en-US" sz="2400" b="1" dirty="0">
              <a:cs typeface="Arial" pitchFamily="34" charset="0"/>
            </a:endParaRPr>
          </a:p>
        </p:txBody>
      </p:sp>
      <p:sp>
        <p:nvSpPr>
          <p:cNvPr id="2" name="Slide Number Placeholder 1"/>
          <p:cNvSpPr>
            <a:spLocks noGrp="1"/>
          </p:cNvSpPr>
          <p:nvPr>
            <p:ph type="sldNum" sz="quarter" idx="12"/>
          </p:nvPr>
        </p:nvSpPr>
        <p:spPr/>
        <p:txBody>
          <a:bodyPr/>
          <a:lstStyle/>
          <a:p>
            <a:fld id="{26B561ED-4623-CE4E-A942-B60425819F66}" type="slidenum">
              <a:rPr lang="en-US" smtClean="0"/>
              <a:pPr/>
              <a:t>5</a:t>
            </a:fld>
            <a:endParaRPr lang="en-US"/>
          </a:p>
        </p:txBody>
      </p:sp>
    </p:spTree>
    <p:extLst>
      <p:ext uri="{BB962C8B-B14F-4D97-AF65-F5344CB8AC3E}">
        <p14:creationId xmlns:p14="http://schemas.microsoft.com/office/powerpoint/2010/main" val="1284431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smtClean="0">
                <a:solidFill>
                  <a:srgbClr val="C00000"/>
                </a:solidFill>
                <a:latin typeface="+mj-lt"/>
              </a:rPr>
              <a:t>Steering</a:t>
            </a:r>
            <a:r>
              <a:rPr lang="en-US" dirty="0">
                <a:latin typeface="+mj-lt"/>
              </a:rPr>
              <a:t/>
            </a:r>
            <a:br>
              <a:rPr lang="en-US" dirty="0">
                <a:latin typeface="+mj-lt"/>
              </a:rPr>
            </a:br>
            <a:r>
              <a:rPr lang="en-US" sz="3600" b="1" dirty="0" smtClean="0">
                <a:latin typeface="+mj-lt"/>
              </a:rPr>
              <a:t>Hand TO Hand</a:t>
            </a:r>
            <a:endParaRPr lang="en-US" sz="3600" b="1" dirty="0">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6</a:t>
            </a:fld>
            <a:endParaRPr lang="en-US"/>
          </a:p>
        </p:txBody>
      </p:sp>
      <p:sp>
        <p:nvSpPr>
          <p:cNvPr id="6" name="TextBox 5"/>
          <p:cNvSpPr txBox="1"/>
          <p:nvPr/>
        </p:nvSpPr>
        <p:spPr>
          <a:xfrm>
            <a:off x="2214880" y="5735479"/>
            <a:ext cx="4714240" cy="369332"/>
          </a:xfrm>
          <a:prstGeom prst="rect">
            <a:avLst/>
          </a:prstGeom>
          <a:noFill/>
        </p:spPr>
        <p:txBody>
          <a:bodyPr wrap="square" rtlCol="0">
            <a:spAutoFit/>
          </a:bodyPr>
          <a:lstStyle/>
          <a:p>
            <a:pPr algn="ctr"/>
            <a:r>
              <a:rPr lang="en-US" dirty="0" smtClean="0"/>
              <a:t>Hand to hand demonstration: VIDEO</a:t>
            </a:r>
            <a:endParaRPr lang="en-US" dirty="0"/>
          </a:p>
        </p:txBody>
      </p:sp>
      <p:pic>
        <p:nvPicPr>
          <p:cNvPr id="3" name="2 2 Steer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7120" y="1714500"/>
            <a:ext cx="4572000" cy="3429000"/>
          </a:xfrm>
          <a:prstGeom prst="rect">
            <a:avLst/>
          </a:prstGeom>
        </p:spPr>
      </p:pic>
    </p:spTree>
    <p:extLst>
      <p:ext uri="{BB962C8B-B14F-4D97-AF65-F5344CB8AC3E}">
        <p14:creationId xmlns:p14="http://schemas.microsoft.com/office/powerpoint/2010/main" val="275730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smtClean="0">
                <a:solidFill>
                  <a:srgbClr val="C00000"/>
                </a:solidFill>
                <a:latin typeface="+mj-lt"/>
              </a:rPr>
              <a:t>Steering</a:t>
            </a:r>
            <a:r>
              <a:rPr lang="en-US" dirty="0">
                <a:latin typeface="+mj-lt"/>
              </a:rPr>
              <a:t/>
            </a:r>
            <a:br>
              <a:rPr lang="en-US" dirty="0">
                <a:latin typeface="+mj-lt"/>
              </a:rPr>
            </a:br>
            <a:r>
              <a:rPr lang="en-US" sz="3600" b="1" dirty="0" smtClean="0">
                <a:latin typeface="+mj-lt"/>
              </a:rPr>
              <a:t>Push-Pull/Hand to Hand</a:t>
            </a:r>
            <a:endParaRPr lang="en-US" sz="3600" b="1" dirty="0">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7</a:t>
            </a:fld>
            <a:endParaRPr lang="en-US"/>
          </a:p>
        </p:txBody>
      </p:sp>
      <p:sp>
        <p:nvSpPr>
          <p:cNvPr id="6" name="TextBox 5"/>
          <p:cNvSpPr txBox="1"/>
          <p:nvPr/>
        </p:nvSpPr>
        <p:spPr>
          <a:xfrm>
            <a:off x="2214880" y="5657334"/>
            <a:ext cx="4714240" cy="369332"/>
          </a:xfrm>
          <a:prstGeom prst="rect">
            <a:avLst/>
          </a:prstGeom>
          <a:noFill/>
        </p:spPr>
        <p:txBody>
          <a:bodyPr wrap="square" rtlCol="0">
            <a:spAutoFit/>
          </a:bodyPr>
          <a:lstStyle/>
          <a:p>
            <a:pPr algn="ctr"/>
            <a:r>
              <a:rPr lang="en-US" dirty="0" smtClean="0"/>
              <a:t>VIDEO: Steering to the right.</a:t>
            </a:r>
            <a:endParaRPr lang="en-US" dirty="0"/>
          </a:p>
        </p:txBody>
      </p:sp>
      <p:pic>
        <p:nvPicPr>
          <p:cNvPr id="5" name="2 2 7 Push Pull Hand-over-Hand to the righ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6293" y="1586230"/>
            <a:ext cx="6651413" cy="3741420"/>
          </a:xfrm>
          <a:prstGeom prst="rect">
            <a:avLst/>
          </a:prstGeom>
        </p:spPr>
      </p:pic>
    </p:spTree>
    <p:extLst>
      <p:ext uri="{BB962C8B-B14F-4D97-AF65-F5344CB8AC3E}">
        <p14:creationId xmlns:p14="http://schemas.microsoft.com/office/powerpoint/2010/main" val="3351053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C00000"/>
                </a:solidFill>
                <a:latin typeface="+mj-lt"/>
              </a:rPr>
              <a:t>Steering Student Activity 2</a:t>
            </a:r>
            <a:endParaRPr lang="en-US" sz="4000" dirty="0">
              <a:solidFill>
                <a:srgbClr val="C00000"/>
              </a:solidFill>
              <a:latin typeface="+mj-lt"/>
            </a:endParaRPr>
          </a:p>
        </p:txBody>
      </p:sp>
      <p:sp>
        <p:nvSpPr>
          <p:cNvPr id="3" name="Slide Number Placeholder 2"/>
          <p:cNvSpPr>
            <a:spLocks noGrp="1"/>
          </p:cNvSpPr>
          <p:nvPr>
            <p:ph type="sldNum" sz="quarter" idx="12"/>
          </p:nvPr>
        </p:nvSpPr>
        <p:spPr/>
        <p:txBody>
          <a:bodyPr/>
          <a:lstStyle/>
          <a:p>
            <a:fld id="{76BC74CA-E8E8-5E4C-AB4D-D4488F9C7B28}" type="slidenum">
              <a:rPr lang="en-US" smtClean="0"/>
              <a:pPr/>
              <a:t>8</a:t>
            </a:fld>
            <a:endParaRPr lang="en-US"/>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110630" y="1663134"/>
            <a:ext cx="3118396" cy="3024844"/>
          </a:xfrm>
          <a:prstGeom prst="rect">
            <a:avLst/>
          </a:prstGeom>
        </p:spPr>
      </p:pic>
      <p:sp>
        <p:nvSpPr>
          <p:cNvPr id="6" name="TextBox 5"/>
          <p:cNvSpPr txBox="1"/>
          <p:nvPr/>
        </p:nvSpPr>
        <p:spPr>
          <a:xfrm>
            <a:off x="3219728" y="4998759"/>
            <a:ext cx="2900199" cy="523220"/>
          </a:xfrm>
          <a:prstGeom prst="rect">
            <a:avLst/>
          </a:prstGeom>
          <a:noFill/>
        </p:spPr>
        <p:txBody>
          <a:bodyPr wrap="square" rtlCol="0">
            <a:spAutoFit/>
          </a:bodyPr>
          <a:lstStyle/>
          <a:p>
            <a:pPr algn="ctr"/>
            <a:r>
              <a:rPr lang="en-US" sz="2800" dirty="0" smtClean="0">
                <a:latin typeface="Arial" pitchFamily="34" charset="0"/>
                <a:cs typeface="Arial" pitchFamily="34" charset="0"/>
              </a:rPr>
              <a:t>Push Pull</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2573645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94"/>
            <a:ext cx="8229600" cy="1143000"/>
          </a:xfrm>
        </p:spPr>
        <p:txBody>
          <a:bodyPr>
            <a:normAutofit fontScale="90000"/>
          </a:bodyPr>
          <a:lstStyle/>
          <a:p>
            <a:r>
              <a:rPr lang="en-US" dirty="0" smtClean="0">
                <a:solidFill>
                  <a:srgbClr val="C00000"/>
                </a:solidFill>
                <a:latin typeface="+mj-lt"/>
              </a:rPr>
              <a:t>Steering</a:t>
            </a:r>
            <a:r>
              <a:rPr lang="en-US" dirty="0">
                <a:latin typeface="+mj-lt"/>
              </a:rPr>
              <a:t/>
            </a:r>
            <a:br>
              <a:rPr lang="en-US" dirty="0">
                <a:latin typeface="+mj-lt"/>
              </a:rPr>
            </a:br>
            <a:r>
              <a:rPr lang="en-US" sz="3600" b="1" dirty="0" smtClean="0">
                <a:latin typeface="+mj-lt"/>
              </a:rPr>
              <a:t>Hand OVER Hand</a:t>
            </a:r>
            <a:endParaRPr lang="en-US" sz="3600" b="1" dirty="0">
              <a:latin typeface="+mj-lt"/>
            </a:endParaRPr>
          </a:p>
        </p:txBody>
      </p:sp>
      <p:sp>
        <p:nvSpPr>
          <p:cNvPr id="4" name="Slide Number Placeholder 3"/>
          <p:cNvSpPr>
            <a:spLocks noGrp="1"/>
          </p:cNvSpPr>
          <p:nvPr>
            <p:ph type="sldNum" sz="quarter" idx="12"/>
          </p:nvPr>
        </p:nvSpPr>
        <p:spPr/>
        <p:txBody>
          <a:bodyPr/>
          <a:lstStyle/>
          <a:p>
            <a:fld id="{76BC74CA-E8E8-5E4C-AB4D-D4488F9C7B28}" type="slidenum">
              <a:rPr lang="en-US" smtClean="0"/>
              <a:pPr/>
              <a:t>9</a:t>
            </a:fld>
            <a:endParaRPr lang="en-US"/>
          </a:p>
        </p:txBody>
      </p:sp>
      <p:sp>
        <p:nvSpPr>
          <p:cNvPr id="6" name="TextBox 5"/>
          <p:cNvSpPr txBox="1"/>
          <p:nvPr/>
        </p:nvSpPr>
        <p:spPr>
          <a:xfrm>
            <a:off x="2214880" y="5735479"/>
            <a:ext cx="4714240" cy="369332"/>
          </a:xfrm>
          <a:prstGeom prst="rect">
            <a:avLst/>
          </a:prstGeom>
          <a:noFill/>
        </p:spPr>
        <p:txBody>
          <a:bodyPr wrap="square" rtlCol="0">
            <a:spAutoFit/>
          </a:bodyPr>
          <a:lstStyle/>
          <a:p>
            <a:pPr algn="ctr"/>
            <a:r>
              <a:rPr lang="en-US" dirty="0" smtClean="0"/>
              <a:t>VIDEO</a:t>
            </a:r>
            <a:endParaRPr lang="en-US" dirty="0"/>
          </a:p>
        </p:txBody>
      </p:sp>
      <p:pic>
        <p:nvPicPr>
          <p:cNvPr id="7" name="2 2 Hand over hand diagr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549203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566</TotalTime>
  <Words>2684</Words>
  <Application>Microsoft Office PowerPoint</Application>
  <PresentationFormat>On-screen Show (4:3)</PresentationFormat>
  <Paragraphs>329</Paragraphs>
  <Slides>36</Slides>
  <Notes>32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Abadi MT Condensed Extra Bold</vt:lpstr>
      <vt:lpstr>Arial</vt:lpstr>
      <vt:lpstr>Calibri</vt:lpstr>
      <vt:lpstr>Times</vt:lpstr>
      <vt:lpstr>Times New Roman</vt:lpstr>
      <vt:lpstr>Montana</vt:lpstr>
      <vt:lpstr>Module 2.2 Basic Control and Vehicle Balance</vt:lpstr>
      <vt:lpstr>Starting the Vehicle</vt:lpstr>
      <vt:lpstr>Steering Holding the Wheel</vt:lpstr>
      <vt:lpstr>PowerPoint Presentation</vt:lpstr>
      <vt:lpstr>PowerPoint Presentation</vt:lpstr>
      <vt:lpstr>Steering Hand TO Hand</vt:lpstr>
      <vt:lpstr>Steering Push-Pull/Hand to Hand</vt:lpstr>
      <vt:lpstr>Steering Student Activity 2</vt:lpstr>
      <vt:lpstr>Steering Hand OVER Hand</vt:lpstr>
      <vt:lpstr>Steering Push-Pull/Hand over Hand</vt:lpstr>
      <vt:lpstr>Shifting Into Gear</vt:lpstr>
      <vt:lpstr>Accelerating</vt:lpstr>
      <vt:lpstr>Accelerating</vt:lpstr>
      <vt:lpstr>Braking</vt:lpstr>
      <vt:lpstr>Braking</vt:lpstr>
      <vt:lpstr>Braking Student Activity 3</vt:lpstr>
      <vt:lpstr>PowerPoint Presentation</vt:lpstr>
      <vt:lpstr>PowerPoint Presentation</vt:lpstr>
      <vt:lpstr>PowerPoint Presentation</vt:lpstr>
      <vt:lpstr>PowerPoint Presentation</vt:lpstr>
      <vt:lpstr>Student Activity 1</vt:lpstr>
      <vt:lpstr>Vehicle Balance</vt:lpstr>
      <vt:lpstr>PowerPoint Presentation</vt:lpstr>
      <vt:lpstr>Vehicle Balance</vt:lpstr>
      <vt:lpstr>Vehicle Balance Technical Terms</vt:lpstr>
      <vt:lpstr>Student Activity 4-a</vt:lpstr>
      <vt:lpstr>Student Activity 4-b</vt:lpstr>
      <vt:lpstr>Student Activity 4-c</vt:lpstr>
      <vt:lpstr>Vehicle Balance Technical Terms</vt:lpstr>
      <vt:lpstr>PowerPoint Presentation</vt:lpstr>
      <vt:lpstr>Vehicle Balance Technical Terms</vt:lpstr>
      <vt:lpstr>What happens when you brake hard and steer to the right at the same time?</vt:lpstr>
      <vt:lpstr>PowerPoint Presentation</vt:lpstr>
      <vt:lpstr>PowerPoint Presentation</vt:lpstr>
      <vt:lpstr>What happens to the vehicle balance as the driver gets closer to the end of the course?</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Hanson</dc:creator>
  <cp:lastModifiedBy>Borneman, Patricia</cp:lastModifiedBy>
  <cp:revision>61</cp:revision>
  <dcterms:created xsi:type="dcterms:W3CDTF">2013-03-28T18:31:07Z</dcterms:created>
  <dcterms:modified xsi:type="dcterms:W3CDTF">2018-01-05T19:52:54Z</dcterms:modified>
</cp:coreProperties>
</file>